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02" r:id="rId2"/>
    <p:sldId id="281" r:id="rId3"/>
    <p:sldId id="280" r:id="rId4"/>
    <p:sldId id="283" r:id="rId5"/>
    <p:sldId id="272" r:id="rId6"/>
    <p:sldId id="284" r:id="rId7"/>
    <p:sldId id="258" r:id="rId8"/>
    <p:sldId id="285" r:id="rId9"/>
    <p:sldId id="273" r:id="rId10"/>
    <p:sldId id="267" r:id="rId11"/>
    <p:sldId id="286" r:id="rId12"/>
    <p:sldId id="287" r:id="rId13"/>
    <p:sldId id="274" r:id="rId14"/>
    <p:sldId id="260" r:id="rId15"/>
    <p:sldId id="288" r:id="rId16"/>
    <p:sldId id="289" r:id="rId17"/>
    <p:sldId id="290" r:id="rId18"/>
    <p:sldId id="269" r:id="rId19"/>
    <p:sldId id="291" r:id="rId20"/>
    <p:sldId id="276" r:id="rId21"/>
    <p:sldId id="292" r:id="rId22"/>
    <p:sldId id="277" r:id="rId23"/>
    <p:sldId id="293" r:id="rId24"/>
    <p:sldId id="262" r:id="rId25"/>
    <p:sldId id="294" r:id="rId26"/>
    <p:sldId id="270" r:id="rId27"/>
    <p:sldId id="295" r:id="rId28"/>
    <p:sldId id="279" r:id="rId29"/>
    <p:sldId id="296" r:id="rId30"/>
    <p:sldId id="298" r:id="rId31"/>
    <p:sldId id="297" r:id="rId32"/>
    <p:sldId id="264" r:id="rId33"/>
    <p:sldId id="299" r:id="rId34"/>
    <p:sldId id="278" r:id="rId35"/>
    <p:sldId id="300" r:id="rId36"/>
    <p:sldId id="301" r:id="rId37"/>
  </p:sldIdLst>
  <p:sldSz cx="24122063" cy="13862050"/>
  <p:notesSz cx="6858000" cy="9144000"/>
  <p:defaultTextStyle>
    <a:defPPr>
      <a:defRPr lang="es-ES"/>
    </a:defPPr>
    <a:lvl1pPr marL="0" algn="l" defTabSz="1080044" rtl="0" eaLnBrk="1" latinLnBrk="0" hangingPunct="1">
      <a:defRPr sz="4300" kern="1200">
        <a:solidFill>
          <a:schemeClr val="tx1"/>
        </a:solidFill>
        <a:latin typeface="+mn-lt"/>
        <a:ea typeface="+mn-ea"/>
        <a:cs typeface="+mn-cs"/>
      </a:defRPr>
    </a:lvl1pPr>
    <a:lvl2pPr marL="1080044" algn="l" defTabSz="1080044" rtl="0" eaLnBrk="1" latinLnBrk="0" hangingPunct="1">
      <a:defRPr sz="4300" kern="1200">
        <a:solidFill>
          <a:schemeClr val="tx1"/>
        </a:solidFill>
        <a:latin typeface="+mn-lt"/>
        <a:ea typeface="+mn-ea"/>
        <a:cs typeface="+mn-cs"/>
      </a:defRPr>
    </a:lvl2pPr>
    <a:lvl3pPr marL="2160087" algn="l" defTabSz="1080044" rtl="0" eaLnBrk="1" latinLnBrk="0" hangingPunct="1">
      <a:defRPr sz="4300" kern="1200">
        <a:solidFill>
          <a:schemeClr val="tx1"/>
        </a:solidFill>
        <a:latin typeface="+mn-lt"/>
        <a:ea typeface="+mn-ea"/>
        <a:cs typeface="+mn-cs"/>
      </a:defRPr>
    </a:lvl3pPr>
    <a:lvl4pPr marL="3240131" algn="l" defTabSz="1080044" rtl="0" eaLnBrk="1" latinLnBrk="0" hangingPunct="1">
      <a:defRPr sz="4300" kern="1200">
        <a:solidFill>
          <a:schemeClr val="tx1"/>
        </a:solidFill>
        <a:latin typeface="+mn-lt"/>
        <a:ea typeface="+mn-ea"/>
        <a:cs typeface="+mn-cs"/>
      </a:defRPr>
    </a:lvl4pPr>
    <a:lvl5pPr marL="4320174" algn="l" defTabSz="1080044" rtl="0" eaLnBrk="1" latinLnBrk="0" hangingPunct="1">
      <a:defRPr sz="4300" kern="1200">
        <a:solidFill>
          <a:schemeClr val="tx1"/>
        </a:solidFill>
        <a:latin typeface="+mn-lt"/>
        <a:ea typeface="+mn-ea"/>
        <a:cs typeface="+mn-cs"/>
      </a:defRPr>
    </a:lvl5pPr>
    <a:lvl6pPr marL="5400218" algn="l" defTabSz="1080044" rtl="0" eaLnBrk="1" latinLnBrk="0" hangingPunct="1">
      <a:defRPr sz="4300" kern="1200">
        <a:solidFill>
          <a:schemeClr val="tx1"/>
        </a:solidFill>
        <a:latin typeface="+mn-lt"/>
        <a:ea typeface="+mn-ea"/>
        <a:cs typeface="+mn-cs"/>
      </a:defRPr>
    </a:lvl6pPr>
    <a:lvl7pPr marL="6480261" algn="l" defTabSz="1080044" rtl="0" eaLnBrk="1" latinLnBrk="0" hangingPunct="1">
      <a:defRPr sz="4300" kern="1200">
        <a:solidFill>
          <a:schemeClr val="tx1"/>
        </a:solidFill>
        <a:latin typeface="+mn-lt"/>
        <a:ea typeface="+mn-ea"/>
        <a:cs typeface="+mn-cs"/>
      </a:defRPr>
    </a:lvl7pPr>
    <a:lvl8pPr marL="7560305" algn="l" defTabSz="1080044" rtl="0" eaLnBrk="1" latinLnBrk="0" hangingPunct="1">
      <a:defRPr sz="4300" kern="1200">
        <a:solidFill>
          <a:schemeClr val="tx1"/>
        </a:solidFill>
        <a:latin typeface="+mn-lt"/>
        <a:ea typeface="+mn-ea"/>
        <a:cs typeface="+mn-cs"/>
      </a:defRPr>
    </a:lvl8pPr>
    <a:lvl9pPr marL="8640348" algn="l" defTabSz="10800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67">
          <p15:clr>
            <a:srgbClr val="A4A3A4"/>
          </p15:clr>
        </p15:guide>
        <p15:guide id="2" pos="75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Elizabeth Ortega Yaguachi" initials="TEOY" lastIdx="1" clrIdx="0">
    <p:extLst>
      <p:ext uri="{19B8F6BF-5375-455C-9EA6-DF929625EA0E}">
        <p15:presenceInfo xmlns:p15="http://schemas.microsoft.com/office/powerpoint/2012/main" xmlns="" userId="S-1-5-21-65783651-3238097954-2581293261-40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B2"/>
    <a:srgbClr val="004376"/>
    <a:srgbClr val="F8A968"/>
    <a:srgbClr val="6FA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snapToGrid="0" snapToObjects="1">
      <p:cViewPr>
        <p:scale>
          <a:sx n="40" d="100"/>
          <a:sy n="40" d="100"/>
        </p:scale>
        <p:origin x="-378" y="-60"/>
      </p:cViewPr>
      <p:guideLst>
        <p:guide orient="horz" pos="4367"/>
        <p:guide pos="75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A5D86-257F-4BA9-86DE-AF2888A87B91}" type="datetimeFigureOut">
              <a:rPr lang="es-EC" smtClean="0"/>
              <a:t>28/03/2022</a:t>
            </a:fld>
            <a:endParaRPr lang="es-EC"/>
          </a:p>
        </p:txBody>
      </p:sp>
      <p:sp>
        <p:nvSpPr>
          <p:cNvPr id="4" name="Marcador de imagen de diapositiva 3"/>
          <p:cNvSpPr>
            <a:spLocks noGrp="1" noRot="1" noChangeAspect="1"/>
          </p:cNvSpPr>
          <p:nvPr>
            <p:ph type="sldImg" idx="2"/>
          </p:nvPr>
        </p:nvSpPr>
        <p:spPr>
          <a:xfrm>
            <a:off x="744538" y="1143000"/>
            <a:ext cx="5368925"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84F0E-C40F-469E-98FE-A43BDE734035}" type="slidenum">
              <a:rPr lang="es-EC" smtClean="0"/>
              <a:t>‹Nº›</a:t>
            </a:fld>
            <a:endParaRPr lang="es-EC"/>
          </a:p>
        </p:txBody>
      </p:sp>
    </p:spTree>
    <p:extLst>
      <p:ext uri="{BB962C8B-B14F-4D97-AF65-F5344CB8AC3E}">
        <p14:creationId xmlns:p14="http://schemas.microsoft.com/office/powerpoint/2010/main" val="315080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2</a:t>
            </a:fld>
            <a:endParaRPr lang="es-EC"/>
          </a:p>
        </p:txBody>
      </p:sp>
    </p:spTree>
    <p:extLst>
      <p:ext uri="{BB962C8B-B14F-4D97-AF65-F5344CB8AC3E}">
        <p14:creationId xmlns:p14="http://schemas.microsoft.com/office/powerpoint/2010/main" val="220993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36</a:t>
            </a:fld>
            <a:endParaRPr lang="es-EC"/>
          </a:p>
        </p:txBody>
      </p:sp>
    </p:spTree>
    <p:extLst>
      <p:ext uri="{BB962C8B-B14F-4D97-AF65-F5344CB8AC3E}">
        <p14:creationId xmlns:p14="http://schemas.microsoft.com/office/powerpoint/2010/main" val="300706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3</a:t>
            </a:fld>
            <a:endParaRPr lang="es-EC"/>
          </a:p>
        </p:txBody>
      </p:sp>
    </p:spTree>
    <p:extLst>
      <p:ext uri="{BB962C8B-B14F-4D97-AF65-F5344CB8AC3E}">
        <p14:creationId xmlns:p14="http://schemas.microsoft.com/office/powerpoint/2010/main" val="18772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4</a:t>
            </a:fld>
            <a:endParaRPr lang="es-EC"/>
          </a:p>
        </p:txBody>
      </p:sp>
    </p:spTree>
    <p:extLst>
      <p:ext uri="{BB962C8B-B14F-4D97-AF65-F5344CB8AC3E}">
        <p14:creationId xmlns:p14="http://schemas.microsoft.com/office/powerpoint/2010/main" val="18772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5</a:t>
            </a:fld>
            <a:endParaRPr lang="es-EC"/>
          </a:p>
        </p:txBody>
      </p:sp>
    </p:spTree>
    <p:extLst>
      <p:ext uri="{BB962C8B-B14F-4D97-AF65-F5344CB8AC3E}">
        <p14:creationId xmlns:p14="http://schemas.microsoft.com/office/powerpoint/2010/main" val="126457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6</a:t>
            </a:fld>
            <a:endParaRPr lang="es-EC"/>
          </a:p>
        </p:txBody>
      </p:sp>
    </p:spTree>
    <p:extLst>
      <p:ext uri="{BB962C8B-B14F-4D97-AF65-F5344CB8AC3E}">
        <p14:creationId xmlns:p14="http://schemas.microsoft.com/office/powerpoint/2010/main" val="126457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32</a:t>
            </a:fld>
            <a:endParaRPr lang="es-EC"/>
          </a:p>
        </p:txBody>
      </p:sp>
    </p:spTree>
    <p:extLst>
      <p:ext uri="{BB962C8B-B14F-4D97-AF65-F5344CB8AC3E}">
        <p14:creationId xmlns:p14="http://schemas.microsoft.com/office/powerpoint/2010/main" val="40974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33</a:t>
            </a:fld>
            <a:endParaRPr lang="es-EC"/>
          </a:p>
        </p:txBody>
      </p:sp>
    </p:spTree>
    <p:extLst>
      <p:ext uri="{BB962C8B-B14F-4D97-AF65-F5344CB8AC3E}">
        <p14:creationId xmlns:p14="http://schemas.microsoft.com/office/powerpoint/2010/main" val="40974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34</a:t>
            </a:fld>
            <a:endParaRPr lang="es-EC"/>
          </a:p>
        </p:txBody>
      </p:sp>
    </p:spTree>
    <p:extLst>
      <p:ext uri="{BB962C8B-B14F-4D97-AF65-F5344CB8AC3E}">
        <p14:creationId xmlns:p14="http://schemas.microsoft.com/office/powerpoint/2010/main" val="300706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EB84F0E-C40F-469E-98FE-A43BDE734035}" type="slidenum">
              <a:rPr lang="es-EC" smtClean="0"/>
              <a:t>35</a:t>
            </a:fld>
            <a:endParaRPr lang="es-EC"/>
          </a:p>
        </p:txBody>
      </p:sp>
    </p:spTree>
    <p:extLst>
      <p:ext uri="{BB962C8B-B14F-4D97-AF65-F5344CB8AC3E}">
        <p14:creationId xmlns:p14="http://schemas.microsoft.com/office/powerpoint/2010/main" val="300706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809155" y="4306220"/>
            <a:ext cx="20503754" cy="2971357"/>
          </a:xfrm>
        </p:spPr>
        <p:txBody>
          <a:bodyPr/>
          <a:lstStyle/>
          <a:p>
            <a:r>
              <a:rPr lang="es-ES_tradnl"/>
              <a:t>Clic para editar título</a:t>
            </a:r>
            <a:endParaRPr lang="es-ES"/>
          </a:p>
        </p:txBody>
      </p:sp>
      <p:sp>
        <p:nvSpPr>
          <p:cNvPr id="3" name="Subtítulo 2"/>
          <p:cNvSpPr>
            <a:spLocks noGrp="1"/>
          </p:cNvSpPr>
          <p:nvPr>
            <p:ph type="subTitle" idx="1"/>
          </p:nvPr>
        </p:nvSpPr>
        <p:spPr>
          <a:xfrm>
            <a:off x="3618310" y="7855162"/>
            <a:ext cx="16885444" cy="3542524"/>
          </a:xfrm>
        </p:spPr>
        <p:txBody>
          <a:bodyPr/>
          <a:lstStyle>
            <a:lvl1pPr marL="0" indent="0" algn="ctr">
              <a:buNone/>
              <a:defRPr>
                <a:solidFill>
                  <a:schemeClr val="tx1">
                    <a:tint val="75000"/>
                  </a:schemeClr>
                </a:solidFill>
              </a:defRPr>
            </a:lvl1pPr>
            <a:lvl2pPr marL="1080044" indent="0" algn="ctr">
              <a:buNone/>
              <a:defRPr>
                <a:solidFill>
                  <a:schemeClr val="tx1">
                    <a:tint val="75000"/>
                  </a:schemeClr>
                </a:solidFill>
              </a:defRPr>
            </a:lvl2pPr>
            <a:lvl3pPr marL="2160087" indent="0" algn="ctr">
              <a:buNone/>
              <a:defRPr>
                <a:solidFill>
                  <a:schemeClr val="tx1">
                    <a:tint val="75000"/>
                  </a:schemeClr>
                </a:solidFill>
              </a:defRPr>
            </a:lvl3pPr>
            <a:lvl4pPr marL="3240131" indent="0" algn="ctr">
              <a:buNone/>
              <a:defRPr>
                <a:solidFill>
                  <a:schemeClr val="tx1">
                    <a:tint val="75000"/>
                  </a:schemeClr>
                </a:solidFill>
              </a:defRPr>
            </a:lvl4pPr>
            <a:lvl5pPr marL="4320174" indent="0" algn="ctr">
              <a:buNone/>
              <a:defRPr>
                <a:solidFill>
                  <a:schemeClr val="tx1">
                    <a:tint val="75000"/>
                  </a:schemeClr>
                </a:solidFill>
              </a:defRPr>
            </a:lvl5pPr>
            <a:lvl6pPr marL="5400218" indent="0" algn="ctr">
              <a:buNone/>
              <a:defRPr>
                <a:solidFill>
                  <a:schemeClr val="tx1">
                    <a:tint val="75000"/>
                  </a:schemeClr>
                </a:solidFill>
              </a:defRPr>
            </a:lvl6pPr>
            <a:lvl7pPr marL="6480261" indent="0" algn="ctr">
              <a:buNone/>
              <a:defRPr>
                <a:solidFill>
                  <a:schemeClr val="tx1">
                    <a:tint val="75000"/>
                  </a:schemeClr>
                </a:solidFill>
              </a:defRPr>
            </a:lvl7pPr>
            <a:lvl8pPr marL="7560305" indent="0" algn="ctr">
              <a:buNone/>
              <a:defRPr>
                <a:solidFill>
                  <a:schemeClr val="tx1">
                    <a:tint val="75000"/>
                  </a:schemeClr>
                </a:solidFill>
              </a:defRPr>
            </a:lvl8pPr>
            <a:lvl9pPr marL="864034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284E1F9-D8AD-B845-ADA4-5227A024D7CE}"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50742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284E1F9-D8AD-B845-ADA4-5227A024D7CE}"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26363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6137637" y="1107040"/>
            <a:ext cx="14314099" cy="2359115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3182772" y="1107040"/>
            <a:ext cx="42552828" cy="2359115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284E1F9-D8AD-B845-ADA4-5227A024D7CE}"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213393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284E1F9-D8AD-B845-ADA4-5227A024D7CE}"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4973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905477" y="8907652"/>
            <a:ext cx="20503754" cy="2753157"/>
          </a:xfrm>
        </p:spPr>
        <p:txBody>
          <a:bodyPr anchor="t"/>
          <a:lstStyle>
            <a:lvl1pPr algn="l">
              <a:defRPr sz="9400" b="1" cap="all"/>
            </a:lvl1pPr>
          </a:lstStyle>
          <a:p>
            <a:r>
              <a:rPr lang="es-ES_tradnl"/>
              <a:t>Clic para editar título</a:t>
            </a:r>
            <a:endParaRPr lang="es-ES"/>
          </a:p>
        </p:txBody>
      </p:sp>
      <p:sp>
        <p:nvSpPr>
          <p:cNvPr id="3" name="Marcador de texto 2"/>
          <p:cNvSpPr>
            <a:spLocks noGrp="1"/>
          </p:cNvSpPr>
          <p:nvPr>
            <p:ph type="body" idx="1"/>
          </p:nvPr>
        </p:nvSpPr>
        <p:spPr>
          <a:xfrm>
            <a:off x="1905477" y="5875330"/>
            <a:ext cx="20503754" cy="3032322"/>
          </a:xfrm>
        </p:spPr>
        <p:txBody>
          <a:bodyPr anchor="b"/>
          <a:lstStyle>
            <a:lvl1pPr marL="0" indent="0">
              <a:buNone/>
              <a:defRPr sz="4700">
                <a:solidFill>
                  <a:schemeClr val="tx1">
                    <a:tint val="75000"/>
                  </a:schemeClr>
                </a:solidFill>
              </a:defRPr>
            </a:lvl1pPr>
            <a:lvl2pPr marL="1080044" indent="0">
              <a:buNone/>
              <a:defRPr sz="4300">
                <a:solidFill>
                  <a:schemeClr val="tx1">
                    <a:tint val="75000"/>
                  </a:schemeClr>
                </a:solidFill>
              </a:defRPr>
            </a:lvl2pPr>
            <a:lvl3pPr marL="2160087" indent="0">
              <a:buNone/>
              <a:defRPr sz="3800">
                <a:solidFill>
                  <a:schemeClr val="tx1">
                    <a:tint val="75000"/>
                  </a:schemeClr>
                </a:solidFill>
              </a:defRPr>
            </a:lvl3pPr>
            <a:lvl4pPr marL="3240131" indent="0">
              <a:buNone/>
              <a:defRPr sz="3300">
                <a:solidFill>
                  <a:schemeClr val="tx1">
                    <a:tint val="75000"/>
                  </a:schemeClr>
                </a:solidFill>
              </a:defRPr>
            </a:lvl4pPr>
            <a:lvl5pPr marL="4320174" indent="0">
              <a:buNone/>
              <a:defRPr sz="3300">
                <a:solidFill>
                  <a:schemeClr val="tx1">
                    <a:tint val="75000"/>
                  </a:schemeClr>
                </a:solidFill>
              </a:defRPr>
            </a:lvl5pPr>
            <a:lvl6pPr marL="5400218" indent="0">
              <a:buNone/>
              <a:defRPr sz="3300">
                <a:solidFill>
                  <a:schemeClr val="tx1">
                    <a:tint val="75000"/>
                  </a:schemeClr>
                </a:solidFill>
              </a:defRPr>
            </a:lvl6pPr>
            <a:lvl7pPr marL="6480261" indent="0">
              <a:buNone/>
              <a:defRPr sz="3300">
                <a:solidFill>
                  <a:schemeClr val="tx1">
                    <a:tint val="75000"/>
                  </a:schemeClr>
                </a:solidFill>
              </a:defRPr>
            </a:lvl7pPr>
            <a:lvl8pPr marL="7560305" indent="0">
              <a:buNone/>
              <a:defRPr sz="3300">
                <a:solidFill>
                  <a:schemeClr val="tx1">
                    <a:tint val="75000"/>
                  </a:schemeClr>
                </a:solidFill>
              </a:defRPr>
            </a:lvl8pPr>
            <a:lvl9pPr marL="8640348" indent="0">
              <a:buNone/>
              <a:defRPr sz="33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284E1F9-D8AD-B845-ADA4-5227A024D7CE}"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46768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3182772" y="6452915"/>
            <a:ext cx="28431370" cy="18245282"/>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32016179" y="6452915"/>
            <a:ext cx="28435557" cy="18245282"/>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284E1F9-D8AD-B845-ADA4-5227A024D7CE}" type="datetimeFigureOut">
              <a:rPr lang="es-ES" smtClean="0"/>
              <a:t>28/03/2022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118419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06104" y="555125"/>
            <a:ext cx="21709857" cy="231034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1206103" y="3102918"/>
            <a:ext cx="10658100" cy="1293149"/>
          </a:xfrm>
        </p:spPr>
        <p:txBody>
          <a:bodyPr anchor="b"/>
          <a:lstStyle>
            <a:lvl1pPr marL="0" indent="0">
              <a:buNone/>
              <a:defRPr sz="5700" b="1"/>
            </a:lvl1pPr>
            <a:lvl2pPr marL="1080044" indent="0">
              <a:buNone/>
              <a:defRPr sz="4700" b="1"/>
            </a:lvl2pPr>
            <a:lvl3pPr marL="2160087" indent="0">
              <a:buNone/>
              <a:defRPr sz="4300" b="1"/>
            </a:lvl3pPr>
            <a:lvl4pPr marL="3240131" indent="0">
              <a:buNone/>
              <a:defRPr sz="3800" b="1"/>
            </a:lvl4pPr>
            <a:lvl5pPr marL="4320174" indent="0">
              <a:buNone/>
              <a:defRPr sz="3800" b="1"/>
            </a:lvl5pPr>
            <a:lvl6pPr marL="5400218" indent="0">
              <a:buNone/>
              <a:defRPr sz="3800" b="1"/>
            </a:lvl6pPr>
            <a:lvl7pPr marL="6480261" indent="0">
              <a:buNone/>
              <a:defRPr sz="3800" b="1"/>
            </a:lvl7pPr>
            <a:lvl8pPr marL="7560305" indent="0">
              <a:buNone/>
              <a:defRPr sz="3800" b="1"/>
            </a:lvl8pPr>
            <a:lvl9pPr marL="8640348" indent="0">
              <a:buNone/>
              <a:defRPr sz="3800" b="1"/>
            </a:lvl9pPr>
          </a:lstStyle>
          <a:p>
            <a:pPr lvl="0"/>
            <a:r>
              <a:rPr lang="es-ES_tradnl"/>
              <a:t>Haga clic para modificar el estilo de texto del patrón</a:t>
            </a:r>
          </a:p>
        </p:txBody>
      </p:sp>
      <p:sp>
        <p:nvSpPr>
          <p:cNvPr id="4" name="Marcador de contenido 3"/>
          <p:cNvSpPr>
            <a:spLocks noGrp="1"/>
          </p:cNvSpPr>
          <p:nvPr>
            <p:ph sz="half" idx="2"/>
          </p:nvPr>
        </p:nvSpPr>
        <p:spPr>
          <a:xfrm>
            <a:off x="1206103" y="4396068"/>
            <a:ext cx="10658100" cy="7986723"/>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12253675" y="3102918"/>
            <a:ext cx="10662287" cy="1293149"/>
          </a:xfrm>
        </p:spPr>
        <p:txBody>
          <a:bodyPr anchor="b"/>
          <a:lstStyle>
            <a:lvl1pPr marL="0" indent="0">
              <a:buNone/>
              <a:defRPr sz="5700" b="1"/>
            </a:lvl1pPr>
            <a:lvl2pPr marL="1080044" indent="0">
              <a:buNone/>
              <a:defRPr sz="4700" b="1"/>
            </a:lvl2pPr>
            <a:lvl3pPr marL="2160087" indent="0">
              <a:buNone/>
              <a:defRPr sz="4300" b="1"/>
            </a:lvl3pPr>
            <a:lvl4pPr marL="3240131" indent="0">
              <a:buNone/>
              <a:defRPr sz="3800" b="1"/>
            </a:lvl4pPr>
            <a:lvl5pPr marL="4320174" indent="0">
              <a:buNone/>
              <a:defRPr sz="3800" b="1"/>
            </a:lvl5pPr>
            <a:lvl6pPr marL="5400218" indent="0">
              <a:buNone/>
              <a:defRPr sz="3800" b="1"/>
            </a:lvl6pPr>
            <a:lvl7pPr marL="6480261" indent="0">
              <a:buNone/>
              <a:defRPr sz="3800" b="1"/>
            </a:lvl7pPr>
            <a:lvl8pPr marL="7560305" indent="0">
              <a:buNone/>
              <a:defRPr sz="3800" b="1"/>
            </a:lvl8pPr>
            <a:lvl9pPr marL="8640348" indent="0">
              <a:buNone/>
              <a:defRPr sz="38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12253675" y="4396068"/>
            <a:ext cx="10662287" cy="7986723"/>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284E1F9-D8AD-B845-ADA4-5227A024D7CE}" type="datetimeFigureOut">
              <a:rPr lang="es-ES" smtClean="0"/>
              <a:t>28/03/2022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357804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284E1F9-D8AD-B845-ADA4-5227A024D7CE}" type="datetimeFigureOut">
              <a:rPr lang="es-ES" smtClean="0"/>
              <a:t>28/03/2022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53232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84E1F9-D8AD-B845-ADA4-5227A024D7CE}" type="datetimeFigureOut">
              <a:rPr lang="es-ES" smtClean="0"/>
              <a:t>28/03/2022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356139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06105" y="551915"/>
            <a:ext cx="7935993" cy="2348847"/>
          </a:xfrm>
        </p:spPr>
        <p:txBody>
          <a:bodyPr anchor="b"/>
          <a:lstStyle>
            <a:lvl1pPr algn="l">
              <a:defRPr sz="4700" b="1"/>
            </a:lvl1pPr>
          </a:lstStyle>
          <a:p>
            <a:r>
              <a:rPr lang="es-ES_tradnl"/>
              <a:t>Clic para editar título</a:t>
            </a:r>
            <a:endParaRPr lang="es-ES"/>
          </a:p>
        </p:txBody>
      </p:sp>
      <p:sp>
        <p:nvSpPr>
          <p:cNvPr id="3" name="Marcador de contenido 2"/>
          <p:cNvSpPr>
            <a:spLocks noGrp="1"/>
          </p:cNvSpPr>
          <p:nvPr>
            <p:ph idx="1"/>
          </p:nvPr>
        </p:nvSpPr>
        <p:spPr>
          <a:xfrm>
            <a:off x="9431058" y="551915"/>
            <a:ext cx="13484903" cy="11830876"/>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1206105" y="2900764"/>
            <a:ext cx="7935993" cy="9482028"/>
          </a:xfrm>
        </p:spPr>
        <p:txBody>
          <a:bodyPr/>
          <a:lstStyle>
            <a:lvl1pPr marL="0" indent="0">
              <a:buNone/>
              <a:defRPr sz="3300"/>
            </a:lvl1pPr>
            <a:lvl2pPr marL="1080044" indent="0">
              <a:buNone/>
              <a:defRPr sz="2800"/>
            </a:lvl2pPr>
            <a:lvl3pPr marL="2160087" indent="0">
              <a:buNone/>
              <a:defRPr sz="2400"/>
            </a:lvl3pPr>
            <a:lvl4pPr marL="3240131" indent="0">
              <a:buNone/>
              <a:defRPr sz="2100"/>
            </a:lvl4pPr>
            <a:lvl5pPr marL="4320174" indent="0">
              <a:buNone/>
              <a:defRPr sz="2100"/>
            </a:lvl5pPr>
            <a:lvl6pPr marL="5400218" indent="0">
              <a:buNone/>
              <a:defRPr sz="2100"/>
            </a:lvl6pPr>
            <a:lvl7pPr marL="6480261" indent="0">
              <a:buNone/>
              <a:defRPr sz="2100"/>
            </a:lvl7pPr>
            <a:lvl8pPr marL="7560305" indent="0">
              <a:buNone/>
              <a:defRPr sz="2100"/>
            </a:lvl8pPr>
            <a:lvl9pPr marL="8640348" indent="0">
              <a:buNone/>
              <a:defRPr sz="21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284E1F9-D8AD-B845-ADA4-5227A024D7CE}" type="datetimeFigureOut">
              <a:rPr lang="es-ES" smtClean="0"/>
              <a:t>28/03/2022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203169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8093" y="9703435"/>
            <a:ext cx="14473238" cy="1145546"/>
          </a:xfrm>
        </p:spPr>
        <p:txBody>
          <a:bodyPr anchor="b"/>
          <a:lstStyle>
            <a:lvl1pPr algn="l">
              <a:defRPr sz="4700" b="1"/>
            </a:lvl1pPr>
          </a:lstStyle>
          <a:p>
            <a:r>
              <a:rPr lang="es-ES_tradnl"/>
              <a:t>Clic para editar título</a:t>
            </a:r>
            <a:endParaRPr lang="es-ES"/>
          </a:p>
        </p:txBody>
      </p:sp>
      <p:sp>
        <p:nvSpPr>
          <p:cNvPr id="3" name="Marcador de posición de imagen 2"/>
          <p:cNvSpPr>
            <a:spLocks noGrp="1"/>
          </p:cNvSpPr>
          <p:nvPr>
            <p:ph type="pic" idx="1"/>
          </p:nvPr>
        </p:nvSpPr>
        <p:spPr>
          <a:xfrm>
            <a:off x="4728093" y="1238600"/>
            <a:ext cx="14473238" cy="8317230"/>
          </a:xfrm>
        </p:spPr>
        <p:txBody>
          <a:bodyPr/>
          <a:lstStyle>
            <a:lvl1pPr marL="0" indent="0">
              <a:buNone/>
              <a:defRPr sz="7600"/>
            </a:lvl1pPr>
            <a:lvl2pPr marL="1080044" indent="0">
              <a:buNone/>
              <a:defRPr sz="6600"/>
            </a:lvl2pPr>
            <a:lvl3pPr marL="2160087" indent="0">
              <a:buNone/>
              <a:defRPr sz="5700"/>
            </a:lvl3pPr>
            <a:lvl4pPr marL="3240131" indent="0">
              <a:buNone/>
              <a:defRPr sz="4700"/>
            </a:lvl4pPr>
            <a:lvl5pPr marL="4320174" indent="0">
              <a:buNone/>
              <a:defRPr sz="4700"/>
            </a:lvl5pPr>
            <a:lvl6pPr marL="5400218" indent="0">
              <a:buNone/>
              <a:defRPr sz="4700"/>
            </a:lvl6pPr>
            <a:lvl7pPr marL="6480261" indent="0">
              <a:buNone/>
              <a:defRPr sz="4700"/>
            </a:lvl7pPr>
            <a:lvl8pPr marL="7560305" indent="0">
              <a:buNone/>
              <a:defRPr sz="4700"/>
            </a:lvl8pPr>
            <a:lvl9pPr marL="8640348" indent="0">
              <a:buNone/>
              <a:defRPr sz="4700"/>
            </a:lvl9pPr>
          </a:lstStyle>
          <a:p>
            <a:endParaRPr lang="es-ES"/>
          </a:p>
        </p:txBody>
      </p:sp>
      <p:sp>
        <p:nvSpPr>
          <p:cNvPr id="4" name="Marcador de texto 3"/>
          <p:cNvSpPr>
            <a:spLocks noGrp="1"/>
          </p:cNvSpPr>
          <p:nvPr>
            <p:ph type="body" sz="half" idx="2"/>
          </p:nvPr>
        </p:nvSpPr>
        <p:spPr>
          <a:xfrm>
            <a:off x="4728093" y="10848980"/>
            <a:ext cx="14473238" cy="1626865"/>
          </a:xfrm>
        </p:spPr>
        <p:txBody>
          <a:bodyPr/>
          <a:lstStyle>
            <a:lvl1pPr marL="0" indent="0">
              <a:buNone/>
              <a:defRPr sz="3300"/>
            </a:lvl1pPr>
            <a:lvl2pPr marL="1080044" indent="0">
              <a:buNone/>
              <a:defRPr sz="2800"/>
            </a:lvl2pPr>
            <a:lvl3pPr marL="2160087" indent="0">
              <a:buNone/>
              <a:defRPr sz="2400"/>
            </a:lvl3pPr>
            <a:lvl4pPr marL="3240131" indent="0">
              <a:buNone/>
              <a:defRPr sz="2100"/>
            </a:lvl4pPr>
            <a:lvl5pPr marL="4320174" indent="0">
              <a:buNone/>
              <a:defRPr sz="2100"/>
            </a:lvl5pPr>
            <a:lvl6pPr marL="5400218" indent="0">
              <a:buNone/>
              <a:defRPr sz="2100"/>
            </a:lvl6pPr>
            <a:lvl7pPr marL="6480261" indent="0">
              <a:buNone/>
              <a:defRPr sz="2100"/>
            </a:lvl7pPr>
            <a:lvl8pPr marL="7560305" indent="0">
              <a:buNone/>
              <a:defRPr sz="2100"/>
            </a:lvl8pPr>
            <a:lvl9pPr marL="8640348" indent="0">
              <a:buNone/>
              <a:defRPr sz="21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284E1F9-D8AD-B845-ADA4-5227A024D7CE}" type="datetimeFigureOut">
              <a:rPr lang="es-ES" smtClean="0"/>
              <a:t>28/03/2022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0DF3EDD-D1BC-D445-88E6-A25D16FCD128}" type="slidenum">
              <a:rPr lang="es-ES" smtClean="0"/>
              <a:t>‹Nº›</a:t>
            </a:fld>
            <a:endParaRPr lang="es-ES"/>
          </a:p>
        </p:txBody>
      </p:sp>
    </p:spTree>
    <p:extLst>
      <p:ext uri="{BB962C8B-B14F-4D97-AF65-F5344CB8AC3E}">
        <p14:creationId xmlns:p14="http://schemas.microsoft.com/office/powerpoint/2010/main" val="182033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06104" y="555125"/>
            <a:ext cx="21709857" cy="2310342"/>
          </a:xfrm>
          <a:prstGeom prst="rect">
            <a:avLst/>
          </a:prstGeom>
        </p:spPr>
        <p:txBody>
          <a:bodyPr vert="horz" lIns="216009" tIns="108004" rIns="216009" bIns="108004"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1206104" y="3234479"/>
            <a:ext cx="21709857" cy="9148312"/>
          </a:xfrm>
          <a:prstGeom prst="rect">
            <a:avLst/>
          </a:prstGeom>
        </p:spPr>
        <p:txBody>
          <a:bodyPr vert="horz" lIns="216009" tIns="108004" rIns="216009" bIns="108004"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1206104" y="12848068"/>
            <a:ext cx="5628481" cy="738026"/>
          </a:xfrm>
          <a:prstGeom prst="rect">
            <a:avLst/>
          </a:prstGeom>
        </p:spPr>
        <p:txBody>
          <a:bodyPr vert="horz" lIns="216009" tIns="108004" rIns="216009" bIns="108004" rtlCol="0" anchor="ctr"/>
          <a:lstStyle>
            <a:lvl1pPr algn="l">
              <a:defRPr sz="2800">
                <a:solidFill>
                  <a:schemeClr val="tx1">
                    <a:tint val="75000"/>
                  </a:schemeClr>
                </a:solidFill>
              </a:defRPr>
            </a:lvl1pPr>
          </a:lstStyle>
          <a:p>
            <a:fld id="{9284E1F9-D8AD-B845-ADA4-5227A024D7CE}" type="datetimeFigureOut">
              <a:rPr lang="es-ES" smtClean="0"/>
              <a:t>28/03/2022</a:t>
            </a:fld>
            <a:endParaRPr lang="es-ES"/>
          </a:p>
        </p:txBody>
      </p:sp>
      <p:sp>
        <p:nvSpPr>
          <p:cNvPr id="5" name="Marcador de pie de página 4"/>
          <p:cNvSpPr>
            <a:spLocks noGrp="1"/>
          </p:cNvSpPr>
          <p:nvPr>
            <p:ph type="ftr" sz="quarter" idx="3"/>
          </p:nvPr>
        </p:nvSpPr>
        <p:spPr>
          <a:xfrm>
            <a:off x="8241706" y="12848068"/>
            <a:ext cx="7638653" cy="738026"/>
          </a:xfrm>
          <a:prstGeom prst="rect">
            <a:avLst/>
          </a:prstGeom>
        </p:spPr>
        <p:txBody>
          <a:bodyPr vert="horz" lIns="216009" tIns="108004" rIns="216009" bIns="108004" rtlCol="0" anchor="ctr"/>
          <a:lstStyle>
            <a:lvl1pPr algn="ctr">
              <a:defRPr sz="28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7287480" y="12848068"/>
            <a:ext cx="5628481" cy="738026"/>
          </a:xfrm>
          <a:prstGeom prst="rect">
            <a:avLst/>
          </a:prstGeom>
        </p:spPr>
        <p:txBody>
          <a:bodyPr vert="horz" lIns="216009" tIns="108004" rIns="216009" bIns="108004" rtlCol="0" anchor="ctr"/>
          <a:lstStyle>
            <a:lvl1pPr algn="r">
              <a:defRPr sz="2800">
                <a:solidFill>
                  <a:schemeClr val="tx1">
                    <a:tint val="75000"/>
                  </a:schemeClr>
                </a:solidFill>
              </a:defRPr>
            </a:lvl1pPr>
          </a:lstStyle>
          <a:p>
            <a:fld id="{C0DF3EDD-D1BC-D445-88E6-A25D16FCD128}" type="slidenum">
              <a:rPr lang="es-ES" smtClean="0"/>
              <a:t>‹Nº›</a:t>
            </a:fld>
            <a:endParaRPr lang="es-ES"/>
          </a:p>
        </p:txBody>
      </p:sp>
    </p:spTree>
    <p:extLst>
      <p:ext uri="{BB962C8B-B14F-4D97-AF65-F5344CB8AC3E}">
        <p14:creationId xmlns:p14="http://schemas.microsoft.com/office/powerpoint/2010/main" val="197616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0044" rtl="0" eaLnBrk="1" latinLnBrk="0" hangingPunct="1">
        <a:spcBef>
          <a:spcPct val="0"/>
        </a:spcBef>
        <a:buNone/>
        <a:defRPr sz="10400" kern="1200">
          <a:solidFill>
            <a:schemeClr val="tx1"/>
          </a:solidFill>
          <a:latin typeface="+mj-lt"/>
          <a:ea typeface="+mj-ea"/>
          <a:cs typeface="+mj-cs"/>
        </a:defRPr>
      </a:lvl1pPr>
    </p:titleStyle>
    <p:bodyStyle>
      <a:lvl1pPr marL="810033" indent="-810033" algn="l" defTabSz="1080044" rtl="0" eaLnBrk="1" latinLnBrk="0" hangingPunct="1">
        <a:spcBef>
          <a:spcPct val="20000"/>
        </a:spcBef>
        <a:buFont typeface="Arial"/>
        <a:buChar char="•"/>
        <a:defRPr sz="7600" kern="1200">
          <a:solidFill>
            <a:schemeClr val="tx1"/>
          </a:solidFill>
          <a:latin typeface="+mn-lt"/>
          <a:ea typeface="+mn-ea"/>
          <a:cs typeface="+mn-cs"/>
        </a:defRPr>
      </a:lvl1pPr>
      <a:lvl2pPr marL="1755071" indent="-675027" algn="l" defTabSz="1080044" rtl="0" eaLnBrk="1" latinLnBrk="0" hangingPunct="1">
        <a:spcBef>
          <a:spcPct val="20000"/>
        </a:spcBef>
        <a:buFont typeface="Arial"/>
        <a:buChar char="–"/>
        <a:defRPr sz="6600" kern="1200">
          <a:solidFill>
            <a:schemeClr val="tx1"/>
          </a:solidFill>
          <a:latin typeface="+mn-lt"/>
          <a:ea typeface="+mn-ea"/>
          <a:cs typeface="+mn-cs"/>
        </a:defRPr>
      </a:lvl2pPr>
      <a:lvl3pPr marL="2700109" indent="-540022" algn="l" defTabSz="1080044" rtl="0" eaLnBrk="1" latinLnBrk="0" hangingPunct="1">
        <a:spcBef>
          <a:spcPct val="20000"/>
        </a:spcBef>
        <a:buFont typeface="Arial"/>
        <a:buChar char="•"/>
        <a:defRPr sz="5700" kern="1200">
          <a:solidFill>
            <a:schemeClr val="tx1"/>
          </a:solidFill>
          <a:latin typeface="+mn-lt"/>
          <a:ea typeface="+mn-ea"/>
          <a:cs typeface="+mn-cs"/>
        </a:defRPr>
      </a:lvl3pPr>
      <a:lvl4pPr marL="3780152" indent="-540022" algn="l" defTabSz="1080044" rtl="0" eaLnBrk="1" latinLnBrk="0" hangingPunct="1">
        <a:spcBef>
          <a:spcPct val="20000"/>
        </a:spcBef>
        <a:buFont typeface="Arial"/>
        <a:buChar char="–"/>
        <a:defRPr sz="4700" kern="1200">
          <a:solidFill>
            <a:schemeClr val="tx1"/>
          </a:solidFill>
          <a:latin typeface="+mn-lt"/>
          <a:ea typeface="+mn-ea"/>
          <a:cs typeface="+mn-cs"/>
        </a:defRPr>
      </a:lvl4pPr>
      <a:lvl5pPr marL="4860196" indent="-540022" algn="l" defTabSz="1080044" rtl="0" eaLnBrk="1" latinLnBrk="0" hangingPunct="1">
        <a:spcBef>
          <a:spcPct val="20000"/>
        </a:spcBef>
        <a:buFont typeface="Arial"/>
        <a:buChar char="»"/>
        <a:defRPr sz="4700" kern="1200">
          <a:solidFill>
            <a:schemeClr val="tx1"/>
          </a:solidFill>
          <a:latin typeface="+mn-lt"/>
          <a:ea typeface="+mn-ea"/>
          <a:cs typeface="+mn-cs"/>
        </a:defRPr>
      </a:lvl5pPr>
      <a:lvl6pPr marL="5940240" indent="-540022" algn="l" defTabSz="1080044" rtl="0" eaLnBrk="1" latinLnBrk="0" hangingPunct="1">
        <a:spcBef>
          <a:spcPct val="20000"/>
        </a:spcBef>
        <a:buFont typeface="Arial"/>
        <a:buChar char="•"/>
        <a:defRPr sz="4700" kern="1200">
          <a:solidFill>
            <a:schemeClr val="tx1"/>
          </a:solidFill>
          <a:latin typeface="+mn-lt"/>
          <a:ea typeface="+mn-ea"/>
          <a:cs typeface="+mn-cs"/>
        </a:defRPr>
      </a:lvl6pPr>
      <a:lvl7pPr marL="7020283" indent="-540022" algn="l" defTabSz="1080044" rtl="0" eaLnBrk="1" latinLnBrk="0" hangingPunct="1">
        <a:spcBef>
          <a:spcPct val="20000"/>
        </a:spcBef>
        <a:buFont typeface="Arial"/>
        <a:buChar char="•"/>
        <a:defRPr sz="4700" kern="1200">
          <a:solidFill>
            <a:schemeClr val="tx1"/>
          </a:solidFill>
          <a:latin typeface="+mn-lt"/>
          <a:ea typeface="+mn-ea"/>
          <a:cs typeface="+mn-cs"/>
        </a:defRPr>
      </a:lvl7pPr>
      <a:lvl8pPr marL="8100327" indent="-540022" algn="l" defTabSz="1080044" rtl="0" eaLnBrk="1" latinLnBrk="0" hangingPunct="1">
        <a:spcBef>
          <a:spcPct val="20000"/>
        </a:spcBef>
        <a:buFont typeface="Arial"/>
        <a:buChar char="•"/>
        <a:defRPr sz="4700" kern="1200">
          <a:solidFill>
            <a:schemeClr val="tx1"/>
          </a:solidFill>
          <a:latin typeface="+mn-lt"/>
          <a:ea typeface="+mn-ea"/>
          <a:cs typeface="+mn-cs"/>
        </a:defRPr>
      </a:lvl8pPr>
      <a:lvl9pPr marL="9180370" indent="-540022" algn="l" defTabSz="1080044" rtl="0" eaLnBrk="1" latinLnBrk="0" hangingPunct="1">
        <a:spcBef>
          <a:spcPct val="20000"/>
        </a:spcBef>
        <a:buFont typeface="Arial"/>
        <a:buChar char="•"/>
        <a:defRPr sz="4700" kern="1200">
          <a:solidFill>
            <a:schemeClr val="tx1"/>
          </a:solidFill>
          <a:latin typeface="+mn-lt"/>
          <a:ea typeface="+mn-ea"/>
          <a:cs typeface="+mn-cs"/>
        </a:defRPr>
      </a:lvl9pPr>
    </p:bodyStyle>
    <p:otherStyle>
      <a:defPPr>
        <a:defRPr lang="es-ES"/>
      </a:defPPr>
      <a:lvl1pPr marL="0" algn="l" defTabSz="1080044" rtl="0" eaLnBrk="1" latinLnBrk="0" hangingPunct="1">
        <a:defRPr sz="4300" kern="1200">
          <a:solidFill>
            <a:schemeClr val="tx1"/>
          </a:solidFill>
          <a:latin typeface="+mn-lt"/>
          <a:ea typeface="+mn-ea"/>
          <a:cs typeface="+mn-cs"/>
        </a:defRPr>
      </a:lvl1pPr>
      <a:lvl2pPr marL="1080044" algn="l" defTabSz="1080044" rtl="0" eaLnBrk="1" latinLnBrk="0" hangingPunct="1">
        <a:defRPr sz="4300" kern="1200">
          <a:solidFill>
            <a:schemeClr val="tx1"/>
          </a:solidFill>
          <a:latin typeface="+mn-lt"/>
          <a:ea typeface="+mn-ea"/>
          <a:cs typeface="+mn-cs"/>
        </a:defRPr>
      </a:lvl2pPr>
      <a:lvl3pPr marL="2160087" algn="l" defTabSz="1080044" rtl="0" eaLnBrk="1" latinLnBrk="0" hangingPunct="1">
        <a:defRPr sz="4300" kern="1200">
          <a:solidFill>
            <a:schemeClr val="tx1"/>
          </a:solidFill>
          <a:latin typeface="+mn-lt"/>
          <a:ea typeface="+mn-ea"/>
          <a:cs typeface="+mn-cs"/>
        </a:defRPr>
      </a:lvl3pPr>
      <a:lvl4pPr marL="3240131" algn="l" defTabSz="1080044" rtl="0" eaLnBrk="1" latinLnBrk="0" hangingPunct="1">
        <a:defRPr sz="4300" kern="1200">
          <a:solidFill>
            <a:schemeClr val="tx1"/>
          </a:solidFill>
          <a:latin typeface="+mn-lt"/>
          <a:ea typeface="+mn-ea"/>
          <a:cs typeface="+mn-cs"/>
        </a:defRPr>
      </a:lvl4pPr>
      <a:lvl5pPr marL="4320174" algn="l" defTabSz="1080044" rtl="0" eaLnBrk="1" latinLnBrk="0" hangingPunct="1">
        <a:defRPr sz="4300" kern="1200">
          <a:solidFill>
            <a:schemeClr val="tx1"/>
          </a:solidFill>
          <a:latin typeface="+mn-lt"/>
          <a:ea typeface="+mn-ea"/>
          <a:cs typeface="+mn-cs"/>
        </a:defRPr>
      </a:lvl5pPr>
      <a:lvl6pPr marL="5400218" algn="l" defTabSz="1080044" rtl="0" eaLnBrk="1" latinLnBrk="0" hangingPunct="1">
        <a:defRPr sz="4300" kern="1200">
          <a:solidFill>
            <a:schemeClr val="tx1"/>
          </a:solidFill>
          <a:latin typeface="+mn-lt"/>
          <a:ea typeface="+mn-ea"/>
          <a:cs typeface="+mn-cs"/>
        </a:defRPr>
      </a:lvl6pPr>
      <a:lvl7pPr marL="6480261" algn="l" defTabSz="1080044" rtl="0" eaLnBrk="1" latinLnBrk="0" hangingPunct="1">
        <a:defRPr sz="4300" kern="1200">
          <a:solidFill>
            <a:schemeClr val="tx1"/>
          </a:solidFill>
          <a:latin typeface="+mn-lt"/>
          <a:ea typeface="+mn-ea"/>
          <a:cs typeface="+mn-cs"/>
        </a:defRPr>
      </a:lvl7pPr>
      <a:lvl8pPr marL="7560305" algn="l" defTabSz="1080044" rtl="0" eaLnBrk="1" latinLnBrk="0" hangingPunct="1">
        <a:defRPr sz="4300" kern="1200">
          <a:solidFill>
            <a:schemeClr val="tx1"/>
          </a:solidFill>
          <a:latin typeface="+mn-lt"/>
          <a:ea typeface="+mn-ea"/>
          <a:cs typeface="+mn-cs"/>
        </a:defRPr>
      </a:lvl8pPr>
      <a:lvl9pPr marL="8640348" algn="l" defTabSz="10800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D9A84609-EABC-4B1A-B773-A7293834284A}"/>
              </a:ext>
            </a:extLst>
          </p:cNvPr>
          <p:cNvPicPr>
            <a:picLocks noChangeAspect="1"/>
          </p:cNvPicPr>
          <p:nvPr/>
        </p:nvPicPr>
        <p:blipFill>
          <a:blip r:embed="rId2"/>
          <a:stretch>
            <a:fillRect/>
          </a:stretch>
        </p:blipFill>
        <p:spPr>
          <a:xfrm>
            <a:off x="0" y="0"/>
            <a:ext cx="24122063" cy="13862050"/>
          </a:xfrm>
          <a:prstGeom prst="rect">
            <a:avLst/>
          </a:prstGeom>
        </p:spPr>
      </p:pic>
    </p:spTree>
    <p:extLst>
      <p:ext uri="{BB962C8B-B14F-4D97-AF65-F5344CB8AC3E}">
        <p14:creationId xmlns:p14="http://schemas.microsoft.com/office/powerpoint/2010/main" val="674416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15714" y="0"/>
            <a:ext cx="24153670" cy="13862050"/>
          </a:xfrm>
          <a:prstGeom prst="rect">
            <a:avLst/>
          </a:prstGeom>
        </p:spPr>
      </p:pic>
      <p:pic>
        <p:nvPicPr>
          <p:cNvPr id="3" name="Imagen 2">
            <a:extLst>
              <a:ext uri="{FF2B5EF4-FFF2-40B4-BE49-F238E27FC236}">
                <a16:creationId xmlns="" xmlns:a16="http://schemas.microsoft.com/office/drawing/2014/main" id="{AA8EA269-1E85-4BA7-947D-56596BA2062F}"/>
              </a:ext>
            </a:extLst>
          </p:cNvPr>
          <p:cNvPicPr>
            <a:picLocks noChangeAspect="1"/>
          </p:cNvPicPr>
          <p:nvPr/>
        </p:nvPicPr>
        <p:blipFill>
          <a:blip r:embed="rId3"/>
          <a:stretch>
            <a:fillRect/>
          </a:stretch>
        </p:blipFill>
        <p:spPr>
          <a:xfrm>
            <a:off x="316" y="0"/>
            <a:ext cx="24121429" cy="13862050"/>
          </a:xfrm>
          <a:prstGeom prst="rect">
            <a:avLst/>
          </a:prstGeom>
        </p:spPr>
      </p:pic>
      <p:sp>
        <p:nvSpPr>
          <p:cNvPr id="2" name="Título 1"/>
          <p:cNvSpPr>
            <a:spLocks noGrp="1"/>
          </p:cNvSpPr>
          <p:nvPr>
            <p:ph type="ctrTitle"/>
          </p:nvPr>
        </p:nvSpPr>
        <p:spPr>
          <a:xfrm>
            <a:off x="2472665" y="4901232"/>
            <a:ext cx="19239767" cy="2260014"/>
          </a:xfrm>
        </p:spPr>
        <p:txBody>
          <a:bodyPr>
            <a:normAutofit/>
          </a:bodyPr>
          <a:lstStyle/>
          <a:p>
            <a:pPr algn="l"/>
            <a:r>
              <a:rPr lang="es-ES" sz="6000" b="1" dirty="0">
                <a:solidFill>
                  <a:schemeClr val="tx2">
                    <a:lumMod val="50000"/>
                  </a:schemeClr>
                </a:solidFill>
                <a:latin typeface="Arial"/>
                <a:cs typeface="Arial"/>
              </a:rPr>
              <a:t>EJE ESTRATÉGICO 3: PROMOCIÓN DE LA SALUD </a:t>
            </a:r>
          </a:p>
        </p:txBody>
      </p:sp>
    </p:spTree>
    <p:extLst>
      <p:ext uri="{BB962C8B-B14F-4D97-AF65-F5344CB8AC3E}">
        <p14:creationId xmlns:p14="http://schemas.microsoft.com/office/powerpoint/2010/main" val="2932105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A32AC1C0-D3FA-4182-B326-04DB9B895A54}"/>
              </a:ext>
            </a:extLst>
          </p:cNvPr>
          <p:cNvPicPr>
            <a:picLocks noChangeAspect="1"/>
          </p:cNvPicPr>
          <p:nvPr/>
        </p:nvPicPr>
        <p:blipFill>
          <a:blip r:embed="rId3"/>
          <a:stretch>
            <a:fillRect/>
          </a:stretch>
        </p:blipFill>
        <p:spPr>
          <a:xfrm>
            <a:off x="316" y="0"/>
            <a:ext cx="24121429" cy="13862050"/>
          </a:xfrm>
          <a:prstGeom prst="rect">
            <a:avLst/>
          </a:prstGeom>
        </p:spPr>
      </p:pic>
      <p:sp>
        <p:nvSpPr>
          <p:cNvPr id="7" name="Título 1"/>
          <p:cNvSpPr txBox="1">
            <a:spLocks/>
          </p:cNvSpPr>
          <p:nvPr/>
        </p:nvSpPr>
        <p:spPr>
          <a:xfrm>
            <a:off x="1057568" y="1016627"/>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16FC8EFD-810C-4D8F-ACEC-F69F925A6EAD}"/>
              </a:ext>
            </a:extLst>
          </p:cNvPr>
          <p:cNvSpPr txBox="1"/>
          <p:nvPr/>
        </p:nvSpPr>
        <p:spPr>
          <a:xfrm>
            <a:off x="1057568" y="10754751"/>
            <a:ext cx="6989152" cy="1200329"/>
          </a:xfrm>
          <a:prstGeom prst="rect">
            <a:avLst/>
          </a:prstGeom>
          <a:noFill/>
        </p:spPr>
        <p:txBody>
          <a:bodyPr wrap="square" rtlCol="0">
            <a:spAutoFit/>
          </a:bodyPr>
          <a:lstStyle/>
          <a:p>
            <a:r>
              <a:rPr lang="es-EC" sz="2400" b="1" dirty="0"/>
              <a:t>FUENTE: Servicio de Calidad de la Salud</a:t>
            </a:r>
          </a:p>
          <a:p>
            <a:r>
              <a:rPr lang="es-EC" sz="2400" b="1" dirty="0"/>
              <a:t>ELABORADO POR: Dr. Rolando Gras Rodríguez</a:t>
            </a:r>
          </a:p>
          <a:p>
            <a:r>
              <a:rPr lang="es-EC" sz="2400" b="1" dirty="0"/>
              <a:t>FECHA DE CORTE: 31/12/2021</a:t>
            </a:r>
          </a:p>
        </p:txBody>
      </p:sp>
      <p:sp>
        <p:nvSpPr>
          <p:cNvPr id="4" name="3 Rectángulo"/>
          <p:cNvSpPr/>
          <p:nvPr/>
        </p:nvSpPr>
        <p:spPr>
          <a:xfrm>
            <a:off x="1057568" y="1921996"/>
            <a:ext cx="22202482" cy="1077218"/>
          </a:xfrm>
          <a:prstGeom prst="rect">
            <a:avLst/>
          </a:prstGeom>
        </p:spPr>
        <p:txBody>
          <a:bodyPr wrap="square">
            <a:spAutoFit/>
          </a:bodyPr>
          <a:lstStyle/>
          <a:p>
            <a:r>
              <a:rPr lang="es-ES_tradnl" sz="3200" dirty="0"/>
              <a:t>En el año 2021 a pesar de las limitantes presentadas por la pandemia, se realizaron varias actividades aunque en menor escala en relación a  otros años, siendo estas: </a:t>
            </a:r>
            <a:endParaRPr lang="es-ES" sz="3200" dirty="0"/>
          </a:p>
        </p:txBody>
      </p:sp>
      <p:sp>
        <p:nvSpPr>
          <p:cNvPr id="10" name="9 Rectángulo"/>
          <p:cNvSpPr/>
          <p:nvPr/>
        </p:nvSpPr>
        <p:spPr>
          <a:xfrm>
            <a:off x="1057568" y="3169302"/>
            <a:ext cx="13744282" cy="3539430"/>
          </a:xfrm>
          <a:prstGeom prst="rect">
            <a:avLst/>
          </a:prstGeom>
        </p:spPr>
        <p:txBody>
          <a:bodyPr wrap="square">
            <a:spAutoFit/>
          </a:bodyPr>
          <a:lstStyle/>
          <a:p>
            <a:pPr marL="457200" indent="-457200">
              <a:buFont typeface="Arial" pitchFamily="34" charset="0"/>
              <a:buChar char="•"/>
            </a:pPr>
            <a:r>
              <a:rPr lang="es-ES_tradnl" sz="3200" dirty="0"/>
              <a:t>Capacitación al personal de nuevo ingreso a través del programa de inducción</a:t>
            </a:r>
          </a:p>
          <a:p>
            <a:pPr marL="457200" indent="-457200">
              <a:buFont typeface="Arial" pitchFamily="34" charset="0"/>
              <a:buChar char="•"/>
            </a:pPr>
            <a:r>
              <a:rPr lang="es-ES_tradnl" sz="3200" dirty="0"/>
              <a:t>Casa abierta</a:t>
            </a:r>
          </a:p>
          <a:p>
            <a:pPr marL="457200" indent="-457200">
              <a:buFont typeface="Arial" pitchFamily="34" charset="0"/>
              <a:buChar char="•"/>
            </a:pPr>
            <a:r>
              <a:rPr lang="es-ES_tradnl" sz="3200" dirty="0"/>
              <a:t>Campañas de salud como el </a:t>
            </a:r>
            <a:r>
              <a:rPr lang="es-ES_tradnl" sz="3200" dirty="0" smtClean="0"/>
              <a:t>VIH</a:t>
            </a:r>
            <a:r>
              <a:rPr lang="es-ES_tradnl" sz="3200" dirty="0"/>
              <a:t>, diabetes, prevención del cáncer, higiene de </a:t>
            </a:r>
            <a:r>
              <a:rPr lang="es-ES_tradnl" sz="3200" dirty="0" smtClean="0"/>
              <a:t>manos</a:t>
            </a:r>
            <a:r>
              <a:rPr lang="es-ES_tradnl" sz="3200" dirty="0"/>
              <a:t>.</a:t>
            </a:r>
          </a:p>
          <a:p>
            <a:pPr marL="457200" indent="-457200">
              <a:buFont typeface="Arial" pitchFamily="34" charset="0"/>
              <a:buChar char="•"/>
            </a:pPr>
            <a:r>
              <a:rPr lang="es-ES_tradnl" sz="3200" dirty="0"/>
              <a:t>Capacitación de seguridad el paciente al personal de nuevo ingreso (corte </a:t>
            </a:r>
            <a:r>
              <a:rPr lang="es-ES_tradnl" sz="3200" dirty="0" smtClean="0"/>
              <a:t>septiembre-mayo)</a:t>
            </a:r>
            <a:endParaRPr lang="es-ES_tradnl" sz="3200" dirty="0"/>
          </a:p>
          <a:p>
            <a:pPr marL="457200" indent="-457200">
              <a:buFont typeface="Arial" pitchFamily="34" charset="0"/>
              <a:buChar char="•"/>
            </a:pPr>
            <a:endParaRPr lang="es-ES" sz="3200" dirty="0"/>
          </a:p>
        </p:txBody>
      </p:sp>
      <p:pic>
        <p:nvPicPr>
          <p:cNvPr id="12" name="11 Imagen"/>
          <p:cNvPicPr/>
          <p:nvPr/>
        </p:nvPicPr>
        <p:blipFill>
          <a:blip r:embed="rId4" cstate="print">
            <a:extLst>
              <a:ext uri="{28A0092B-C50C-407E-A947-70E740481C1C}">
                <a14:useLocalDpi xmlns:a14="http://schemas.microsoft.com/office/drawing/2010/main" val="0"/>
              </a:ext>
            </a:extLst>
          </a:blip>
          <a:stretch>
            <a:fillRect/>
          </a:stretch>
        </p:blipFill>
        <p:spPr>
          <a:xfrm>
            <a:off x="16585403" y="2608090"/>
            <a:ext cx="5560219" cy="3937685"/>
          </a:xfrm>
          <a:prstGeom prst="rect">
            <a:avLst/>
          </a:prstGeom>
        </p:spPr>
      </p:pic>
      <p:pic>
        <p:nvPicPr>
          <p:cNvPr id="15" name="14 Imagen"/>
          <p:cNvPicPr/>
          <p:nvPr/>
        </p:nvPicPr>
        <p:blipFill>
          <a:blip r:embed="rId5" cstate="print">
            <a:extLst>
              <a:ext uri="{28A0092B-C50C-407E-A947-70E740481C1C}">
                <a14:useLocalDpi xmlns:a14="http://schemas.microsoft.com/office/drawing/2010/main" val="0"/>
              </a:ext>
            </a:extLst>
          </a:blip>
          <a:stretch>
            <a:fillRect/>
          </a:stretch>
        </p:blipFill>
        <p:spPr>
          <a:xfrm>
            <a:off x="16585403" y="7070895"/>
            <a:ext cx="5560219" cy="4117895"/>
          </a:xfrm>
          <a:prstGeom prst="rect">
            <a:avLst/>
          </a:prstGeom>
        </p:spPr>
      </p:pic>
      <p:sp>
        <p:nvSpPr>
          <p:cNvPr id="13" name="12 Rectángulo"/>
          <p:cNvSpPr/>
          <p:nvPr/>
        </p:nvSpPr>
        <p:spPr>
          <a:xfrm>
            <a:off x="1057567" y="6569446"/>
            <a:ext cx="8518679" cy="584775"/>
          </a:xfrm>
          <a:prstGeom prst="rect">
            <a:avLst/>
          </a:prstGeom>
        </p:spPr>
        <p:txBody>
          <a:bodyPr wrap="none">
            <a:spAutoFit/>
          </a:bodyPr>
          <a:lstStyle/>
          <a:p>
            <a:r>
              <a:rPr lang="es-ES_tradnl" sz="3200" b="1" dirty="0"/>
              <a:t>CAPACITACIONES EN SALUD EN SALAS DE ESPERA</a:t>
            </a:r>
            <a:endParaRPr lang="es-ES" sz="3200" dirty="0"/>
          </a:p>
        </p:txBody>
      </p:sp>
      <p:sp>
        <p:nvSpPr>
          <p:cNvPr id="16" name="15 Rectángulo"/>
          <p:cNvSpPr/>
          <p:nvPr/>
        </p:nvSpPr>
        <p:spPr>
          <a:xfrm>
            <a:off x="857543" y="7597341"/>
            <a:ext cx="16112402" cy="2062103"/>
          </a:xfrm>
          <a:prstGeom prst="rect">
            <a:avLst/>
          </a:prstGeom>
        </p:spPr>
        <p:txBody>
          <a:bodyPr wrap="square">
            <a:spAutoFit/>
          </a:bodyPr>
          <a:lstStyle/>
          <a:p>
            <a:pPr marL="571500" indent="-571500">
              <a:buFont typeface="Arial" pitchFamily="34" charset="0"/>
              <a:buChar char="•"/>
            </a:pPr>
            <a:r>
              <a:rPr lang="es-ES_tradnl" sz="3200" dirty="0"/>
              <a:t>Medidas de bioseguridad    </a:t>
            </a:r>
          </a:p>
          <a:p>
            <a:pPr marL="571500" indent="-571500">
              <a:buFont typeface="Arial" pitchFamily="34" charset="0"/>
              <a:buChar char="•"/>
            </a:pPr>
            <a:r>
              <a:rPr lang="es-ES_tradnl" sz="3200" dirty="0"/>
              <a:t>Derechos y deberes de los pacientes                       </a:t>
            </a:r>
            <a:endParaRPr lang="es-ES" sz="3200" dirty="0"/>
          </a:p>
          <a:p>
            <a:pPr marL="571500" indent="-571500">
              <a:buFont typeface="Arial" pitchFamily="34" charset="0"/>
              <a:buChar char="•"/>
            </a:pPr>
            <a:r>
              <a:rPr lang="es-ES_tradnl" sz="3200" dirty="0"/>
              <a:t>Prevención de accidentes en el hogar</a:t>
            </a:r>
            <a:endParaRPr lang="es-ES" sz="3200" dirty="0"/>
          </a:p>
          <a:p>
            <a:pPr marL="571500" indent="-571500">
              <a:buFont typeface="Arial" pitchFamily="34" charset="0"/>
              <a:buChar char="•"/>
            </a:pPr>
            <a:r>
              <a:rPr lang="es-ES_tradnl" sz="3200" dirty="0"/>
              <a:t>Importancia de los controles prenatales.                             </a:t>
            </a:r>
            <a:endParaRPr lang="es-ES" sz="3200" dirty="0"/>
          </a:p>
        </p:txBody>
      </p:sp>
      <p:pic>
        <p:nvPicPr>
          <p:cNvPr id="17" name="16 Imagen"/>
          <p:cNvPicPr/>
          <p:nvPr/>
        </p:nvPicPr>
        <p:blipFill>
          <a:blip r:embed="rId6"/>
          <a:stretch>
            <a:fillRect/>
          </a:stretch>
        </p:blipFill>
        <p:spPr>
          <a:xfrm>
            <a:off x="9719122" y="7025505"/>
            <a:ext cx="5886450" cy="4074795"/>
          </a:xfrm>
          <a:prstGeom prst="rect">
            <a:avLst/>
          </a:prstGeom>
        </p:spPr>
      </p:pic>
    </p:spTree>
    <p:extLst>
      <p:ext uri="{BB962C8B-B14F-4D97-AF65-F5344CB8AC3E}">
        <p14:creationId xmlns:p14="http://schemas.microsoft.com/office/powerpoint/2010/main" val="97632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3" name="Imagen 2">
            <a:extLst>
              <a:ext uri="{FF2B5EF4-FFF2-40B4-BE49-F238E27FC236}">
                <a16:creationId xmlns="" xmlns:a16="http://schemas.microsoft.com/office/drawing/2014/main" id="{CAA6849E-EF0E-4EBE-8AA3-4A87F2AEEEB0}"/>
              </a:ext>
            </a:extLst>
          </p:cNvPr>
          <p:cNvPicPr>
            <a:picLocks noChangeAspect="1"/>
          </p:cNvPicPr>
          <p:nvPr/>
        </p:nvPicPr>
        <p:blipFill>
          <a:blip r:embed="rId3"/>
          <a:stretch>
            <a:fillRect/>
          </a:stretch>
        </p:blipFill>
        <p:spPr>
          <a:xfrm>
            <a:off x="316" y="0"/>
            <a:ext cx="24121429" cy="13862050"/>
          </a:xfrm>
          <a:prstGeom prst="rect">
            <a:avLst/>
          </a:prstGeom>
        </p:spPr>
      </p:pic>
      <p:sp>
        <p:nvSpPr>
          <p:cNvPr id="7" name="Título 1"/>
          <p:cNvSpPr txBox="1">
            <a:spLocks/>
          </p:cNvSpPr>
          <p:nvPr/>
        </p:nvSpPr>
        <p:spPr>
          <a:xfrm>
            <a:off x="1057568" y="544675"/>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16FC8EFD-810C-4D8F-ACEC-F69F925A6EAD}"/>
              </a:ext>
            </a:extLst>
          </p:cNvPr>
          <p:cNvSpPr txBox="1"/>
          <p:nvPr/>
        </p:nvSpPr>
        <p:spPr>
          <a:xfrm>
            <a:off x="1057568" y="10754751"/>
            <a:ext cx="6989152" cy="1200329"/>
          </a:xfrm>
          <a:prstGeom prst="rect">
            <a:avLst/>
          </a:prstGeom>
          <a:noFill/>
        </p:spPr>
        <p:txBody>
          <a:bodyPr wrap="square" rtlCol="0">
            <a:spAutoFit/>
          </a:bodyPr>
          <a:lstStyle/>
          <a:p>
            <a:r>
              <a:rPr lang="es-EC" sz="2400" b="1" dirty="0"/>
              <a:t>FUENTE: Servicio de Calidad de la Salud</a:t>
            </a:r>
          </a:p>
          <a:p>
            <a:r>
              <a:rPr lang="es-EC" sz="2400" b="1" dirty="0"/>
              <a:t>ELABORADO POR: Dr. Rolando Gras Rodríguez</a:t>
            </a:r>
          </a:p>
          <a:p>
            <a:r>
              <a:rPr lang="es-EC" sz="2400" b="1" dirty="0"/>
              <a:t>FECHA DE CORTE: 31/12/2021</a:t>
            </a:r>
          </a:p>
        </p:txBody>
      </p:sp>
      <p:sp>
        <p:nvSpPr>
          <p:cNvPr id="2" name="1 Rectángulo"/>
          <p:cNvSpPr/>
          <p:nvPr/>
        </p:nvSpPr>
        <p:spPr>
          <a:xfrm>
            <a:off x="1057568" y="2283355"/>
            <a:ext cx="19041851" cy="3046988"/>
          </a:xfrm>
          <a:prstGeom prst="rect">
            <a:avLst/>
          </a:prstGeom>
        </p:spPr>
        <p:txBody>
          <a:bodyPr wrap="square">
            <a:spAutoFit/>
          </a:bodyPr>
          <a:lstStyle/>
          <a:p>
            <a:pPr marL="457200" indent="-457200">
              <a:buFont typeface="Arial" pitchFamily="34" charset="0"/>
              <a:buChar char="•"/>
            </a:pPr>
            <a:r>
              <a:rPr lang="es-ES" sz="3200" dirty="0"/>
              <a:t>Conformación del equipo coordinador de higiene de mano del Hospital Miguel H. Alcívar.</a:t>
            </a:r>
          </a:p>
          <a:p>
            <a:pPr marL="457200" indent="-457200">
              <a:buFont typeface="Arial" pitchFamily="34" charset="0"/>
              <a:buChar char="•"/>
            </a:pPr>
            <a:r>
              <a:rPr lang="es-ES" sz="3200" dirty="0"/>
              <a:t>Capacitación virtual a los profesionales de la salud sobre la colocación y retiro de las EPP</a:t>
            </a:r>
          </a:p>
          <a:p>
            <a:pPr marL="457200" indent="-457200" algn="just">
              <a:buFont typeface="Arial" pitchFamily="34" charset="0"/>
              <a:buChar char="•"/>
            </a:pPr>
            <a:r>
              <a:rPr lang="es-ES" sz="3200" dirty="0"/>
              <a:t>Fortalecimiento de los pasos de higiene de manos dirigida a los profesionales de la salud en los diferentes procesos.</a:t>
            </a:r>
          </a:p>
          <a:p>
            <a:pPr marL="457200" indent="-457200">
              <a:buFont typeface="Arial" pitchFamily="34" charset="0"/>
              <a:buChar char="•"/>
            </a:pPr>
            <a:r>
              <a:rPr lang="es-ES" sz="3200" dirty="0"/>
              <a:t>Capacitación sobre la semaforización de abastecimiento de insumos de higiene de manos.</a:t>
            </a:r>
          </a:p>
          <a:p>
            <a:pPr marL="457200" indent="-457200">
              <a:buFont typeface="Arial" pitchFamily="34" charset="0"/>
              <a:buChar char="•"/>
            </a:pPr>
            <a:endParaRPr lang="es-ES" sz="3200" dirty="0"/>
          </a:p>
        </p:txBody>
      </p:sp>
      <p:sp>
        <p:nvSpPr>
          <p:cNvPr id="6" name="5 Rectángulo"/>
          <p:cNvSpPr/>
          <p:nvPr/>
        </p:nvSpPr>
        <p:spPr>
          <a:xfrm>
            <a:off x="1057568" y="1665925"/>
            <a:ext cx="17687632" cy="584775"/>
          </a:xfrm>
          <a:prstGeom prst="rect">
            <a:avLst/>
          </a:prstGeom>
        </p:spPr>
        <p:txBody>
          <a:bodyPr wrap="square">
            <a:spAutoFit/>
          </a:bodyPr>
          <a:lstStyle/>
          <a:p>
            <a:r>
              <a:rPr lang="es-ES" sz="3200" dirty="0"/>
              <a:t>Además se realizaron otras actividades como: </a:t>
            </a:r>
          </a:p>
        </p:txBody>
      </p:sp>
      <p:pic>
        <p:nvPicPr>
          <p:cNvPr id="18" name="17 Imagen" descr="Un grupo de personas sentadas en una oficina&#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1017534" y="5701029"/>
            <a:ext cx="5612130" cy="3928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18 Imagen" descr="Interfaz de usuario gráfica, Aplicación&#10;&#10;Descripción generada automáticamente"/>
          <p:cNvPicPr/>
          <p:nvPr/>
        </p:nvPicPr>
        <p:blipFill>
          <a:blip r:embed="rId5">
            <a:extLst>
              <a:ext uri="{28A0092B-C50C-407E-A947-70E740481C1C}">
                <a14:useLocalDpi xmlns:a14="http://schemas.microsoft.com/office/drawing/2010/main" val="0"/>
              </a:ext>
            </a:extLst>
          </a:blip>
          <a:stretch>
            <a:fillRect/>
          </a:stretch>
        </p:blipFill>
        <p:spPr>
          <a:xfrm>
            <a:off x="7299996" y="5701030"/>
            <a:ext cx="5353844" cy="3928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19 Imagen" descr="Diagrama, Texto&#10;&#10;Descripción generada automáticamente"/>
          <p:cNvPicPr/>
          <p:nvPr/>
        </p:nvPicPr>
        <p:blipFill rotWithShape="1">
          <a:blip r:embed="rId6">
            <a:extLst>
              <a:ext uri="{28A0092B-C50C-407E-A947-70E740481C1C}">
                <a14:useLocalDpi xmlns:a14="http://schemas.microsoft.com/office/drawing/2010/main" val="0"/>
              </a:ext>
            </a:extLst>
          </a:blip>
          <a:srcRect b="11607"/>
          <a:stretch/>
        </p:blipFill>
        <p:spPr bwMode="auto">
          <a:xfrm>
            <a:off x="13229221" y="5701029"/>
            <a:ext cx="3430004" cy="3928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1" name="20 Imagen" descr="Un grupo de personas de pie&#10;&#10;Descripción generada automáticamente"/>
          <p:cNvPicPr/>
          <p:nvPr/>
        </p:nvPicPr>
        <p:blipFill>
          <a:blip r:embed="rId7" cstate="print">
            <a:extLst>
              <a:ext uri="{28A0092B-C50C-407E-A947-70E740481C1C}">
                <a14:useLocalDpi xmlns:a14="http://schemas.microsoft.com/office/drawing/2010/main" val="0"/>
              </a:ext>
            </a:extLst>
          </a:blip>
          <a:stretch>
            <a:fillRect/>
          </a:stretch>
        </p:blipFill>
        <p:spPr>
          <a:xfrm>
            <a:off x="17292719" y="5749539"/>
            <a:ext cx="5613400" cy="3904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3534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4" name="Imagen 3">
            <a:extLst>
              <a:ext uri="{FF2B5EF4-FFF2-40B4-BE49-F238E27FC236}">
                <a16:creationId xmlns="" xmlns:a16="http://schemas.microsoft.com/office/drawing/2014/main" id="{04F36C76-521D-48F5-8E19-68957DC2147F}"/>
              </a:ext>
            </a:extLst>
          </p:cNvPr>
          <p:cNvPicPr>
            <a:picLocks noChangeAspect="1"/>
          </p:cNvPicPr>
          <p:nvPr/>
        </p:nvPicPr>
        <p:blipFill>
          <a:blip r:embed="rId3"/>
          <a:stretch>
            <a:fillRect/>
          </a:stretch>
        </p:blipFill>
        <p:spPr>
          <a:xfrm>
            <a:off x="-31607" y="0"/>
            <a:ext cx="24121429" cy="13862050"/>
          </a:xfrm>
          <a:prstGeom prst="rect">
            <a:avLst/>
          </a:prstGeom>
        </p:spPr>
      </p:pic>
      <p:sp>
        <p:nvSpPr>
          <p:cNvPr id="10" name="Título 1">
            <a:extLst>
              <a:ext uri="{FF2B5EF4-FFF2-40B4-BE49-F238E27FC236}">
                <a16:creationId xmlns="" xmlns:a16="http://schemas.microsoft.com/office/drawing/2014/main" id="{2EF0BF3C-649A-4756-8F9F-C362F47A52DC}"/>
              </a:ext>
            </a:extLst>
          </p:cNvPr>
          <p:cNvSpPr txBox="1">
            <a:spLocks/>
          </p:cNvSpPr>
          <p:nvPr/>
        </p:nvSpPr>
        <p:spPr>
          <a:xfrm>
            <a:off x="1057566" y="5656678"/>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CONCLUSIONES</a:t>
            </a:r>
          </a:p>
        </p:txBody>
      </p:sp>
      <p:sp>
        <p:nvSpPr>
          <p:cNvPr id="7" name="Título 1"/>
          <p:cNvSpPr txBox="1">
            <a:spLocks/>
          </p:cNvSpPr>
          <p:nvPr/>
        </p:nvSpPr>
        <p:spPr>
          <a:xfrm>
            <a:off x="1057568" y="1101011"/>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NUDOS CRITICOS</a:t>
            </a:r>
          </a:p>
        </p:txBody>
      </p:sp>
      <p:sp>
        <p:nvSpPr>
          <p:cNvPr id="2" name="1 Rectángulo"/>
          <p:cNvSpPr/>
          <p:nvPr/>
        </p:nvSpPr>
        <p:spPr>
          <a:xfrm>
            <a:off x="1057568" y="2240358"/>
            <a:ext cx="21413577" cy="2862322"/>
          </a:xfrm>
          <a:prstGeom prst="rect">
            <a:avLst/>
          </a:prstGeom>
        </p:spPr>
        <p:txBody>
          <a:bodyPr wrap="square">
            <a:spAutoFit/>
          </a:bodyPr>
          <a:lstStyle/>
          <a:p>
            <a:pPr marL="571500" lvl="0" indent="-571500">
              <a:buFont typeface="Arial" pitchFamily="34" charset="0"/>
              <a:buChar char="•"/>
            </a:pPr>
            <a:r>
              <a:rPr lang="es-EC" sz="3600" dirty="0"/>
              <a:t>En el año 2021 a causas de la pandemia por el COVID-19, no se pudieron realizar todas las actividades planificadas de promoción de la salud.</a:t>
            </a:r>
          </a:p>
          <a:p>
            <a:pPr marL="571500" lvl="0" indent="-571500">
              <a:buFont typeface="Arial" pitchFamily="34" charset="0"/>
              <a:buChar char="•"/>
            </a:pPr>
            <a:r>
              <a:rPr lang="es-EC" sz="3600" dirty="0"/>
              <a:t>Infraestructura en contingencia no adecuada para llevar a efecto programas de promoción tales como ESAMYN.</a:t>
            </a:r>
          </a:p>
          <a:p>
            <a:pPr lvl="0"/>
            <a:r>
              <a:rPr lang="es-EC" sz="3600" dirty="0" smtClean="0"/>
              <a:t> </a:t>
            </a:r>
            <a:endParaRPr lang="es-ES" sz="3600" dirty="0"/>
          </a:p>
          <a:p>
            <a:pPr marL="571500" lvl="0" indent="-571500">
              <a:buFont typeface="Arial" pitchFamily="34" charset="0"/>
              <a:buChar char="•"/>
            </a:pPr>
            <a:endParaRPr lang="es-ES" sz="3600" dirty="0"/>
          </a:p>
        </p:txBody>
      </p:sp>
      <p:sp>
        <p:nvSpPr>
          <p:cNvPr id="3" name="2 CuadroTexto"/>
          <p:cNvSpPr txBox="1"/>
          <p:nvPr/>
        </p:nvSpPr>
        <p:spPr>
          <a:xfrm>
            <a:off x="1057567" y="7273925"/>
            <a:ext cx="21413577" cy="1754326"/>
          </a:xfrm>
          <a:prstGeom prst="rect">
            <a:avLst/>
          </a:prstGeom>
          <a:noFill/>
        </p:spPr>
        <p:txBody>
          <a:bodyPr wrap="square" rtlCol="0">
            <a:spAutoFit/>
          </a:bodyPr>
          <a:lstStyle/>
          <a:p>
            <a:pPr marL="571500" indent="-571500">
              <a:buFont typeface="Arial" pitchFamily="34" charset="0"/>
              <a:buChar char="•"/>
            </a:pPr>
            <a:r>
              <a:rPr lang="es-ES" sz="3600" dirty="0"/>
              <a:t>Se mantienen las capacitaciones contantes tanto al personal interno como a los usuarios </a:t>
            </a:r>
            <a:r>
              <a:rPr lang="es-ES" sz="3600" dirty="0" smtClean="0"/>
              <a:t>externos sobre los </a:t>
            </a:r>
            <a:r>
              <a:rPr lang="es-ES" sz="3600" dirty="0"/>
              <a:t>diferentes temas de salud y nuevas directrices emitidas por el nivel central sobre prácticas médicas.</a:t>
            </a:r>
          </a:p>
          <a:p>
            <a:pPr marL="571500" indent="-571500">
              <a:buFont typeface="Arial" pitchFamily="34" charset="0"/>
              <a:buChar char="•"/>
            </a:pPr>
            <a:r>
              <a:rPr lang="es-ES" sz="3600" dirty="0"/>
              <a:t>Mantener la promoción de la salud mediante charlas, casas abiertas entre otros.</a:t>
            </a:r>
          </a:p>
        </p:txBody>
      </p:sp>
    </p:spTree>
    <p:extLst>
      <p:ext uri="{BB962C8B-B14F-4D97-AF65-F5344CB8AC3E}">
        <p14:creationId xmlns:p14="http://schemas.microsoft.com/office/powerpoint/2010/main" val="417520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3" name="Imagen 2">
            <a:extLst>
              <a:ext uri="{FF2B5EF4-FFF2-40B4-BE49-F238E27FC236}">
                <a16:creationId xmlns="" xmlns:a16="http://schemas.microsoft.com/office/drawing/2014/main" id="{2E093C0F-1E7F-4581-860C-F9EFCA381477}"/>
              </a:ext>
            </a:extLst>
          </p:cNvPr>
          <p:cNvPicPr>
            <a:picLocks noChangeAspect="1"/>
          </p:cNvPicPr>
          <p:nvPr/>
        </p:nvPicPr>
        <p:blipFill>
          <a:blip r:embed="rId3"/>
          <a:stretch>
            <a:fillRect/>
          </a:stretch>
        </p:blipFill>
        <p:spPr>
          <a:xfrm>
            <a:off x="316" y="0"/>
            <a:ext cx="24121429" cy="13862050"/>
          </a:xfrm>
          <a:prstGeom prst="rect">
            <a:avLst/>
          </a:prstGeom>
        </p:spPr>
      </p:pic>
      <p:sp>
        <p:nvSpPr>
          <p:cNvPr id="2" name="Título 1"/>
          <p:cNvSpPr>
            <a:spLocks noGrp="1"/>
          </p:cNvSpPr>
          <p:nvPr>
            <p:ph type="ctrTitle"/>
          </p:nvPr>
        </p:nvSpPr>
        <p:spPr>
          <a:xfrm>
            <a:off x="793816" y="5287614"/>
            <a:ext cx="23111816" cy="2260014"/>
          </a:xfrm>
        </p:spPr>
        <p:txBody>
          <a:bodyPr>
            <a:normAutofit/>
          </a:bodyPr>
          <a:lstStyle/>
          <a:p>
            <a:pPr algn="l"/>
            <a:r>
              <a:rPr lang="es-ES" sz="6000" b="1" dirty="0">
                <a:solidFill>
                  <a:schemeClr val="tx2">
                    <a:lumMod val="50000"/>
                  </a:schemeClr>
                </a:solidFill>
                <a:latin typeface="Arial"/>
                <a:cs typeface="Arial"/>
              </a:rPr>
              <a:t>EJE ESTRATÉGICO 4: </a:t>
            </a:r>
            <a:r>
              <a:rPr lang="es-EC" sz="6000" b="1" dirty="0">
                <a:solidFill>
                  <a:schemeClr val="tx2">
                    <a:lumMod val="50000"/>
                  </a:schemeClr>
                </a:solidFill>
                <a:latin typeface="Arial"/>
                <a:cs typeface="Arial"/>
              </a:rPr>
              <a:t>PROVISIÓN DE SERVICIOS DE SALUD</a:t>
            </a:r>
            <a:endParaRPr lang="es-ES" sz="6000" b="1" dirty="0">
              <a:solidFill>
                <a:schemeClr val="tx2">
                  <a:lumMod val="50000"/>
                </a:schemeClr>
              </a:solidFill>
              <a:latin typeface="Arial"/>
              <a:cs typeface="Arial"/>
            </a:endParaRPr>
          </a:p>
        </p:txBody>
      </p:sp>
    </p:spTree>
    <p:extLst>
      <p:ext uri="{BB962C8B-B14F-4D97-AF65-F5344CB8AC3E}">
        <p14:creationId xmlns:p14="http://schemas.microsoft.com/office/powerpoint/2010/main" val="51682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3351525A-301D-4EBF-9C6D-044124FFC32A}"/>
              </a:ext>
            </a:extLst>
          </p:cNvPr>
          <p:cNvPicPr>
            <a:picLocks noChangeAspect="1"/>
          </p:cNvPicPr>
          <p:nvPr/>
        </p:nvPicPr>
        <p:blipFill>
          <a:blip r:embed="rId3"/>
          <a:stretch>
            <a:fillRect/>
          </a:stretch>
        </p:blipFill>
        <p:spPr>
          <a:xfrm>
            <a:off x="75206" y="96252"/>
            <a:ext cx="24121429" cy="13862050"/>
          </a:xfrm>
          <a:prstGeom prst="rect">
            <a:avLst/>
          </a:prstGeom>
        </p:spPr>
      </p:pic>
      <p:sp>
        <p:nvSpPr>
          <p:cNvPr id="7" name="Título 1"/>
          <p:cNvSpPr txBox="1">
            <a:spLocks/>
          </p:cNvSpPr>
          <p:nvPr/>
        </p:nvSpPr>
        <p:spPr>
          <a:xfrm>
            <a:off x="1057567" y="395154"/>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0AD37512-0F16-4835-88D0-4A1F5D66F5AF}"/>
              </a:ext>
            </a:extLst>
          </p:cNvPr>
          <p:cNvSpPr txBox="1"/>
          <p:nvPr/>
        </p:nvSpPr>
        <p:spPr>
          <a:xfrm>
            <a:off x="1057568" y="10754751"/>
            <a:ext cx="6989152" cy="1200329"/>
          </a:xfrm>
          <a:prstGeom prst="rect">
            <a:avLst/>
          </a:prstGeom>
          <a:noFill/>
        </p:spPr>
        <p:txBody>
          <a:bodyPr wrap="square" rtlCol="0">
            <a:spAutoFit/>
          </a:bodyPr>
          <a:lstStyle/>
          <a:p>
            <a:r>
              <a:rPr lang="es-EC" sz="2400" b="1" dirty="0"/>
              <a:t>FUENTE: Provisión de Servicios</a:t>
            </a:r>
          </a:p>
          <a:p>
            <a:r>
              <a:rPr lang="es-EC" sz="2400" b="1" dirty="0"/>
              <a:t>ELABORADO POR: Dr. </a:t>
            </a:r>
            <a:r>
              <a:rPr lang="es-EC" sz="2400" b="1" dirty="0" err="1"/>
              <a:t>Angel</a:t>
            </a:r>
            <a:r>
              <a:rPr lang="es-EC" sz="2400" b="1" dirty="0"/>
              <a:t> </a:t>
            </a:r>
            <a:r>
              <a:rPr lang="es-EC" sz="2400" b="1" dirty="0" err="1"/>
              <a:t>Villacreses</a:t>
            </a:r>
            <a:r>
              <a:rPr lang="es-EC" sz="2400" b="1" dirty="0"/>
              <a:t> Arteaga</a:t>
            </a:r>
          </a:p>
          <a:p>
            <a:r>
              <a:rPr lang="es-EC" sz="2400" b="1" dirty="0"/>
              <a:t>FECHA DE CORTE: 31/12/2021</a:t>
            </a:r>
          </a:p>
        </p:txBody>
      </p:sp>
      <p:sp>
        <p:nvSpPr>
          <p:cNvPr id="4" name="3 Rectángulo"/>
          <p:cNvSpPr/>
          <p:nvPr/>
        </p:nvSpPr>
        <p:spPr>
          <a:xfrm>
            <a:off x="1057568" y="1447183"/>
            <a:ext cx="9760749" cy="584775"/>
          </a:xfrm>
          <a:prstGeom prst="rect">
            <a:avLst/>
          </a:prstGeom>
        </p:spPr>
        <p:txBody>
          <a:bodyPr wrap="none">
            <a:spAutoFit/>
          </a:bodyPr>
          <a:lstStyle/>
          <a:p>
            <a:r>
              <a:rPr lang="es-ES_tradnl" sz="3200" b="1" dirty="0"/>
              <a:t>PRODUCCIÓN HOSPITALARIA ENERO A DICIEMBRE 2021.</a:t>
            </a:r>
            <a:endParaRPr lang="es-ES" sz="3200" b="1" dirty="0"/>
          </a:p>
        </p:txBody>
      </p:sp>
      <p:graphicFrame>
        <p:nvGraphicFramePr>
          <p:cNvPr id="10" name="9 Tabla"/>
          <p:cNvGraphicFramePr>
            <a:graphicFrameLocks noGrp="1"/>
          </p:cNvGraphicFramePr>
          <p:nvPr>
            <p:extLst>
              <p:ext uri="{D42A27DB-BD31-4B8C-83A1-F6EECF244321}">
                <p14:modId xmlns:p14="http://schemas.microsoft.com/office/powerpoint/2010/main" val="4203509999"/>
              </p:ext>
            </p:extLst>
          </p:nvPr>
        </p:nvGraphicFramePr>
        <p:xfrm>
          <a:off x="1057567" y="2031958"/>
          <a:ext cx="17830509" cy="1565529"/>
        </p:xfrm>
        <a:graphic>
          <a:graphicData uri="http://schemas.openxmlformats.org/drawingml/2006/table">
            <a:tbl>
              <a:tblPr firstRow="1" firstCol="1" bandRow="1">
                <a:tableStyleId>{7DF18680-E054-41AD-8BC1-D1AEF772440D}</a:tableStyleId>
              </a:tblPr>
              <a:tblGrid>
                <a:gridCol w="5024454">
                  <a:extLst>
                    <a:ext uri="{9D8B030D-6E8A-4147-A177-3AD203B41FA5}">
                      <a16:colId xmlns="" xmlns:a16="http://schemas.microsoft.com/office/drawing/2014/main" val="20000"/>
                    </a:ext>
                  </a:extLst>
                </a:gridCol>
                <a:gridCol w="3549533">
                  <a:extLst>
                    <a:ext uri="{9D8B030D-6E8A-4147-A177-3AD203B41FA5}">
                      <a16:colId xmlns="" xmlns:a16="http://schemas.microsoft.com/office/drawing/2014/main" val="20001"/>
                    </a:ext>
                  </a:extLst>
                </a:gridCol>
                <a:gridCol w="4628261">
                  <a:extLst>
                    <a:ext uri="{9D8B030D-6E8A-4147-A177-3AD203B41FA5}">
                      <a16:colId xmlns="" xmlns:a16="http://schemas.microsoft.com/office/drawing/2014/main" val="20002"/>
                    </a:ext>
                  </a:extLst>
                </a:gridCol>
                <a:gridCol w="4628261">
                  <a:extLst>
                    <a:ext uri="{9D8B030D-6E8A-4147-A177-3AD203B41FA5}">
                      <a16:colId xmlns="" xmlns:a16="http://schemas.microsoft.com/office/drawing/2014/main" val="20003"/>
                    </a:ext>
                  </a:extLst>
                </a:gridCol>
              </a:tblGrid>
              <a:tr h="294005">
                <a:tc gridSpan="4">
                  <a:txBody>
                    <a:bodyPr/>
                    <a:lstStyle/>
                    <a:p>
                      <a:pPr algn="ctr">
                        <a:lnSpc>
                          <a:spcPct val="107000"/>
                        </a:lnSpc>
                        <a:spcAft>
                          <a:spcPts val="0"/>
                        </a:spcAft>
                      </a:pPr>
                      <a:r>
                        <a:rPr lang="es-EC" sz="3200" dirty="0">
                          <a:effectLst/>
                        </a:rPr>
                        <a:t>PRODUCCIÓN HOSPITALARIA </a:t>
                      </a:r>
                      <a:endParaRPr lang="es-ES" sz="3200" dirty="0">
                        <a:effectLst/>
                        <a:latin typeface="Calibri"/>
                        <a:ea typeface="Calibri"/>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294005">
                <a:tc rowSpan="2">
                  <a:txBody>
                    <a:bodyPr/>
                    <a:lstStyle/>
                    <a:p>
                      <a:pPr algn="ctr">
                        <a:lnSpc>
                          <a:spcPct val="107000"/>
                        </a:lnSpc>
                        <a:spcAft>
                          <a:spcPts val="0"/>
                        </a:spcAft>
                      </a:pPr>
                      <a:r>
                        <a:rPr lang="es-EC" sz="3200" dirty="0">
                          <a:effectLst/>
                        </a:rPr>
                        <a:t>TOTAL ATENCIONES</a:t>
                      </a:r>
                      <a:endParaRPr lang="es-ES" sz="3200" dirty="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EMERGENCIA</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dirty="0">
                          <a:effectLst/>
                        </a:rPr>
                        <a:t>CONSULTA EXTERNA</a:t>
                      </a:r>
                      <a:endParaRPr lang="es-ES" sz="3200" dirty="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HOSPITALIZACIÓN</a:t>
                      </a:r>
                      <a:endParaRPr lang="es-ES" sz="3200">
                        <a:effectLst/>
                        <a:latin typeface="Calibri"/>
                        <a:ea typeface="Calibri"/>
                      </a:endParaRPr>
                    </a:p>
                  </a:txBody>
                  <a:tcPr marL="68580" marR="68580" marT="0" marB="0" anchor="ctr"/>
                </a:tc>
                <a:extLst>
                  <a:ext uri="{0D108BD9-81ED-4DB2-BD59-A6C34878D82A}">
                    <a16:rowId xmlns="" xmlns:a16="http://schemas.microsoft.com/office/drawing/2014/main" val="10001"/>
                  </a:ext>
                </a:extLst>
              </a:tr>
              <a:tr h="294005">
                <a:tc vMerge="1">
                  <a:txBody>
                    <a:bodyPr/>
                    <a:lstStyle/>
                    <a:p>
                      <a:endParaRPr lang="es-ES"/>
                    </a:p>
                  </a:txBody>
                  <a:tcPr/>
                </a:tc>
                <a:tc>
                  <a:txBody>
                    <a:bodyPr/>
                    <a:lstStyle/>
                    <a:p>
                      <a:pPr algn="ctr">
                        <a:lnSpc>
                          <a:spcPct val="107000"/>
                        </a:lnSpc>
                        <a:spcAft>
                          <a:spcPts val="0"/>
                        </a:spcAft>
                      </a:pPr>
                      <a:r>
                        <a:rPr lang="es-EC" sz="3200">
                          <a:effectLst/>
                        </a:rPr>
                        <a:t>13.146</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dirty="0">
                          <a:effectLst/>
                        </a:rPr>
                        <a:t>12.838</a:t>
                      </a:r>
                      <a:endParaRPr lang="es-ES" sz="3200" dirty="0">
                        <a:effectLst/>
                        <a:latin typeface="Calibri"/>
                        <a:ea typeface="Calibri"/>
                      </a:endParaRPr>
                    </a:p>
                  </a:txBody>
                  <a:tcPr marL="68580" marR="68580" marT="0" marB="0" anchor="ctr"/>
                </a:tc>
                <a:tc>
                  <a:txBody>
                    <a:bodyPr/>
                    <a:lstStyle/>
                    <a:p>
                      <a:pPr algn="ctr">
                        <a:lnSpc>
                          <a:spcPct val="107000"/>
                        </a:lnSpc>
                        <a:spcAft>
                          <a:spcPts val="0"/>
                        </a:spcAft>
                      </a:pPr>
                      <a:r>
                        <a:rPr lang="es-EC" sz="3200" dirty="0">
                          <a:effectLst/>
                        </a:rPr>
                        <a:t>3.960</a:t>
                      </a:r>
                      <a:endParaRPr lang="es-ES" sz="3200" dirty="0">
                        <a:effectLst/>
                        <a:latin typeface="Calibri"/>
                        <a:ea typeface="Calibri"/>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11" name="10 Rectángulo"/>
          <p:cNvSpPr/>
          <p:nvPr/>
        </p:nvSpPr>
        <p:spPr>
          <a:xfrm>
            <a:off x="1057567" y="3931736"/>
            <a:ext cx="9190465" cy="584775"/>
          </a:xfrm>
          <a:prstGeom prst="rect">
            <a:avLst/>
          </a:prstGeom>
        </p:spPr>
        <p:txBody>
          <a:bodyPr wrap="none">
            <a:spAutoFit/>
          </a:bodyPr>
          <a:lstStyle/>
          <a:p>
            <a:r>
              <a:rPr lang="es-ES_tradnl" sz="3200" b="1" dirty="0"/>
              <a:t>EGRESOS HOSPITALARIOS ENERO A DICIEMBRE 2021.</a:t>
            </a:r>
            <a:endParaRPr lang="es-ES" sz="3200" b="1" dirty="0"/>
          </a:p>
        </p:txBody>
      </p:sp>
      <p:graphicFrame>
        <p:nvGraphicFramePr>
          <p:cNvPr id="12" name="11 Tabla"/>
          <p:cNvGraphicFramePr>
            <a:graphicFrameLocks noGrp="1"/>
          </p:cNvGraphicFramePr>
          <p:nvPr>
            <p:extLst>
              <p:ext uri="{D42A27DB-BD31-4B8C-83A1-F6EECF244321}">
                <p14:modId xmlns:p14="http://schemas.microsoft.com/office/powerpoint/2010/main" val="2898568045"/>
              </p:ext>
            </p:extLst>
          </p:nvPr>
        </p:nvGraphicFramePr>
        <p:xfrm>
          <a:off x="1057568" y="4589037"/>
          <a:ext cx="14887279" cy="3131058"/>
        </p:xfrm>
        <a:graphic>
          <a:graphicData uri="http://schemas.openxmlformats.org/drawingml/2006/table">
            <a:tbl>
              <a:tblPr firstRow="1" firstCol="1" bandRow="1">
                <a:tableStyleId>{7DF18680-E054-41AD-8BC1-D1AEF772440D}</a:tableStyleId>
              </a:tblPr>
              <a:tblGrid>
                <a:gridCol w="6180359">
                  <a:extLst>
                    <a:ext uri="{9D8B030D-6E8A-4147-A177-3AD203B41FA5}">
                      <a16:colId xmlns="" xmlns:a16="http://schemas.microsoft.com/office/drawing/2014/main" val="20000"/>
                    </a:ext>
                  </a:extLst>
                </a:gridCol>
                <a:gridCol w="2176730">
                  <a:extLst>
                    <a:ext uri="{9D8B030D-6E8A-4147-A177-3AD203B41FA5}">
                      <a16:colId xmlns="" xmlns:a16="http://schemas.microsoft.com/office/drawing/2014/main" val="20001"/>
                    </a:ext>
                  </a:extLst>
                </a:gridCol>
                <a:gridCol w="2176730">
                  <a:extLst>
                    <a:ext uri="{9D8B030D-6E8A-4147-A177-3AD203B41FA5}">
                      <a16:colId xmlns="" xmlns:a16="http://schemas.microsoft.com/office/drawing/2014/main" val="20002"/>
                    </a:ext>
                  </a:extLst>
                </a:gridCol>
                <a:gridCol w="2176730">
                  <a:extLst>
                    <a:ext uri="{9D8B030D-6E8A-4147-A177-3AD203B41FA5}">
                      <a16:colId xmlns="" xmlns:a16="http://schemas.microsoft.com/office/drawing/2014/main" val="20003"/>
                    </a:ext>
                  </a:extLst>
                </a:gridCol>
                <a:gridCol w="2176730">
                  <a:extLst>
                    <a:ext uri="{9D8B030D-6E8A-4147-A177-3AD203B41FA5}">
                      <a16:colId xmlns="" xmlns:a16="http://schemas.microsoft.com/office/drawing/2014/main" val="20004"/>
                    </a:ext>
                  </a:extLst>
                </a:gridCol>
              </a:tblGrid>
              <a:tr h="271145">
                <a:tc>
                  <a:txBody>
                    <a:bodyPr/>
                    <a:lstStyle/>
                    <a:p>
                      <a:pPr algn="ctr">
                        <a:lnSpc>
                          <a:spcPct val="107000"/>
                        </a:lnSpc>
                        <a:spcAft>
                          <a:spcPts val="0"/>
                        </a:spcAft>
                      </a:pPr>
                      <a:r>
                        <a:rPr lang="es-EC" sz="3200" dirty="0">
                          <a:effectLst/>
                        </a:rPr>
                        <a:t>ESPECIALIDAD</a:t>
                      </a:r>
                      <a:endParaRPr lang="es-ES" sz="3200" dirty="0">
                        <a:effectLst/>
                        <a:latin typeface="Calibri"/>
                        <a:ea typeface="Calibri"/>
                      </a:endParaRPr>
                    </a:p>
                  </a:txBody>
                  <a:tcPr marL="68580" marR="68580" marT="0" marB="0"/>
                </a:tc>
                <a:tc>
                  <a:txBody>
                    <a:bodyPr/>
                    <a:lstStyle/>
                    <a:p>
                      <a:pPr algn="ctr">
                        <a:lnSpc>
                          <a:spcPct val="107000"/>
                        </a:lnSpc>
                        <a:spcAft>
                          <a:spcPts val="0"/>
                        </a:spcAft>
                      </a:pPr>
                      <a:r>
                        <a:rPr lang="es-EC" sz="3200">
                          <a:effectLst/>
                        </a:rPr>
                        <a:t>ALTA</a:t>
                      </a:r>
                      <a:endParaRPr lang="es-ES" sz="3200">
                        <a:effectLst/>
                        <a:latin typeface="Calibri"/>
                        <a:ea typeface="Calibri"/>
                      </a:endParaRPr>
                    </a:p>
                  </a:txBody>
                  <a:tcPr marL="68580" marR="68580" marT="0" marB="0"/>
                </a:tc>
                <a:tc>
                  <a:txBody>
                    <a:bodyPr/>
                    <a:lstStyle/>
                    <a:p>
                      <a:pPr algn="ctr">
                        <a:lnSpc>
                          <a:spcPct val="107000"/>
                        </a:lnSpc>
                        <a:spcAft>
                          <a:spcPts val="0"/>
                        </a:spcAft>
                      </a:pPr>
                      <a:r>
                        <a:rPr lang="es-EC" sz="3200">
                          <a:effectLst/>
                        </a:rPr>
                        <a:t>DEF -48Hrs</a:t>
                      </a:r>
                      <a:endParaRPr lang="es-ES" sz="3200">
                        <a:effectLst/>
                        <a:latin typeface="Calibri"/>
                        <a:ea typeface="Calibri"/>
                      </a:endParaRPr>
                    </a:p>
                  </a:txBody>
                  <a:tcPr marL="68580" marR="68580" marT="0" marB="0"/>
                </a:tc>
                <a:tc>
                  <a:txBody>
                    <a:bodyPr/>
                    <a:lstStyle/>
                    <a:p>
                      <a:pPr algn="ctr">
                        <a:lnSpc>
                          <a:spcPct val="107000"/>
                        </a:lnSpc>
                        <a:spcAft>
                          <a:spcPts val="0"/>
                        </a:spcAft>
                      </a:pPr>
                      <a:r>
                        <a:rPr lang="es-EC" sz="3200">
                          <a:effectLst/>
                        </a:rPr>
                        <a:t>DEF +48Hrs</a:t>
                      </a:r>
                      <a:endParaRPr lang="es-ES" sz="3200">
                        <a:effectLst/>
                        <a:latin typeface="Calibri"/>
                        <a:ea typeface="Calibri"/>
                      </a:endParaRPr>
                    </a:p>
                  </a:txBody>
                  <a:tcPr marL="68580" marR="68580" marT="0" marB="0"/>
                </a:tc>
                <a:tc>
                  <a:txBody>
                    <a:bodyPr/>
                    <a:lstStyle/>
                    <a:p>
                      <a:pPr algn="ctr">
                        <a:lnSpc>
                          <a:spcPct val="107000"/>
                        </a:lnSpc>
                        <a:spcAft>
                          <a:spcPts val="0"/>
                        </a:spcAft>
                      </a:pPr>
                      <a:r>
                        <a:rPr lang="es-EC" sz="3200">
                          <a:effectLst/>
                        </a:rPr>
                        <a:t>TOTAL</a:t>
                      </a:r>
                      <a:endParaRPr lang="es-ES" sz="3200">
                        <a:effectLst/>
                        <a:latin typeface="Calibri"/>
                        <a:ea typeface="Calibri"/>
                      </a:endParaRPr>
                    </a:p>
                  </a:txBody>
                  <a:tcPr marL="68580" marR="68580" marT="0" marB="0"/>
                </a:tc>
                <a:extLst>
                  <a:ext uri="{0D108BD9-81ED-4DB2-BD59-A6C34878D82A}">
                    <a16:rowId xmlns="" xmlns:a16="http://schemas.microsoft.com/office/drawing/2014/main" val="10000"/>
                  </a:ext>
                </a:extLst>
              </a:tr>
              <a:tr h="271145">
                <a:tc>
                  <a:txBody>
                    <a:bodyPr/>
                    <a:lstStyle/>
                    <a:p>
                      <a:pPr>
                        <a:lnSpc>
                          <a:spcPct val="107000"/>
                        </a:lnSpc>
                        <a:spcAft>
                          <a:spcPts val="0"/>
                        </a:spcAft>
                      </a:pPr>
                      <a:r>
                        <a:rPr lang="es-EC" sz="3200">
                          <a:effectLst/>
                        </a:rPr>
                        <a:t>MEDICINA INTERNA</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640</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18</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dirty="0">
                          <a:effectLst/>
                        </a:rPr>
                        <a:t>74</a:t>
                      </a:r>
                      <a:endParaRPr lang="es-ES" sz="3200" dirty="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732</a:t>
                      </a:r>
                      <a:endParaRPr lang="es-ES" sz="3200">
                        <a:effectLst/>
                        <a:latin typeface="Calibri"/>
                        <a:ea typeface="Calibri"/>
                      </a:endParaRPr>
                    </a:p>
                  </a:txBody>
                  <a:tcPr marL="68580" marR="68580" marT="0" marB="0" anchor="ctr"/>
                </a:tc>
                <a:extLst>
                  <a:ext uri="{0D108BD9-81ED-4DB2-BD59-A6C34878D82A}">
                    <a16:rowId xmlns="" xmlns:a16="http://schemas.microsoft.com/office/drawing/2014/main" val="10001"/>
                  </a:ext>
                </a:extLst>
              </a:tr>
              <a:tr h="271145">
                <a:tc>
                  <a:txBody>
                    <a:bodyPr/>
                    <a:lstStyle/>
                    <a:p>
                      <a:pPr>
                        <a:lnSpc>
                          <a:spcPct val="107000"/>
                        </a:lnSpc>
                        <a:spcAft>
                          <a:spcPts val="0"/>
                        </a:spcAft>
                      </a:pPr>
                      <a:r>
                        <a:rPr lang="es-EC" sz="3200">
                          <a:effectLst/>
                        </a:rPr>
                        <a:t>CIRUGÍA</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901</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0</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0</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901</a:t>
                      </a:r>
                      <a:endParaRPr lang="es-ES" sz="3200">
                        <a:effectLst/>
                        <a:latin typeface="Calibri"/>
                        <a:ea typeface="Calibri"/>
                      </a:endParaRPr>
                    </a:p>
                  </a:txBody>
                  <a:tcPr marL="68580" marR="68580" marT="0" marB="0" anchor="ctr"/>
                </a:tc>
                <a:extLst>
                  <a:ext uri="{0D108BD9-81ED-4DB2-BD59-A6C34878D82A}">
                    <a16:rowId xmlns="" xmlns:a16="http://schemas.microsoft.com/office/drawing/2014/main" val="10002"/>
                  </a:ext>
                </a:extLst>
              </a:tr>
              <a:tr h="271145">
                <a:tc>
                  <a:txBody>
                    <a:bodyPr/>
                    <a:lstStyle/>
                    <a:p>
                      <a:pPr>
                        <a:lnSpc>
                          <a:spcPct val="107000"/>
                        </a:lnSpc>
                        <a:spcAft>
                          <a:spcPts val="0"/>
                        </a:spcAft>
                      </a:pPr>
                      <a:r>
                        <a:rPr lang="es-EC" sz="3200">
                          <a:effectLst/>
                        </a:rPr>
                        <a:t>PEDIATRÍA</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553</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5</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4</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562</a:t>
                      </a:r>
                      <a:endParaRPr lang="es-ES" sz="3200">
                        <a:effectLst/>
                        <a:latin typeface="Calibri"/>
                        <a:ea typeface="Calibri"/>
                      </a:endParaRPr>
                    </a:p>
                  </a:txBody>
                  <a:tcPr marL="68580" marR="68580" marT="0" marB="0" anchor="ctr"/>
                </a:tc>
                <a:extLst>
                  <a:ext uri="{0D108BD9-81ED-4DB2-BD59-A6C34878D82A}">
                    <a16:rowId xmlns="" xmlns:a16="http://schemas.microsoft.com/office/drawing/2014/main" val="10003"/>
                  </a:ext>
                </a:extLst>
              </a:tr>
              <a:tr h="271145">
                <a:tc>
                  <a:txBody>
                    <a:bodyPr/>
                    <a:lstStyle/>
                    <a:p>
                      <a:pPr>
                        <a:lnSpc>
                          <a:spcPct val="107000"/>
                        </a:lnSpc>
                        <a:spcAft>
                          <a:spcPts val="0"/>
                        </a:spcAft>
                      </a:pPr>
                      <a:r>
                        <a:rPr lang="es-EC" sz="3200">
                          <a:effectLst/>
                        </a:rPr>
                        <a:t>GINECO-OBSTETRICIA</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1764</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1</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0</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dirty="0">
                          <a:effectLst/>
                        </a:rPr>
                        <a:t>1.765</a:t>
                      </a:r>
                      <a:endParaRPr lang="es-ES" sz="3200" dirty="0">
                        <a:effectLst/>
                        <a:latin typeface="Calibri"/>
                        <a:ea typeface="Calibri"/>
                      </a:endParaRPr>
                    </a:p>
                  </a:txBody>
                  <a:tcPr marL="68580" marR="68580" marT="0" marB="0" anchor="ctr"/>
                </a:tc>
                <a:extLst>
                  <a:ext uri="{0D108BD9-81ED-4DB2-BD59-A6C34878D82A}">
                    <a16:rowId xmlns="" xmlns:a16="http://schemas.microsoft.com/office/drawing/2014/main" val="10004"/>
                  </a:ext>
                </a:extLst>
              </a:tr>
              <a:tr h="212090">
                <a:tc>
                  <a:txBody>
                    <a:bodyPr/>
                    <a:lstStyle/>
                    <a:p>
                      <a:pPr>
                        <a:lnSpc>
                          <a:spcPct val="107000"/>
                        </a:lnSpc>
                        <a:spcAft>
                          <a:spcPts val="0"/>
                        </a:spcAft>
                      </a:pPr>
                      <a:r>
                        <a:rPr lang="es-EC" sz="3200">
                          <a:effectLst/>
                        </a:rPr>
                        <a:t>TOTAL</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3858</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23</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a:effectLst/>
                        </a:rPr>
                        <a:t>79</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EC" sz="3200" dirty="0">
                          <a:effectLst/>
                        </a:rPr>
                        <a:t>3.960</a:t>
                      </a:r>
                      <a:endParaRPr lang="es-ES" sz="3200" dirty="0">
                        <a:effectLst/>
                        <a:latin typeface="Calibri"/>
                        <a:ea typeface="Calibri"/>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13" name="12 Rectángulo"/>
          <p:cNvSpPr/>
          <p:nvPr/>
        </p:nvSpPr>
        <p:spPr>
          <a:xfrm>
            <a:off x="1092449" y="8011324"/>
            <a:ext cx="7282891" cy="584775"/>
          </a:xfrm>
          <a:prstGeom prst="rect">
            <a:avLst/>
          </a:prstGeom>
        </p:spPr>
        <p:txBody>
          <a:bodyPr wrap="none">
            <a:spAutoFit/>
          </a:bodyPr>
          <a:lstStyle/>
          <a:p>
            <a:r>
              <a:rPr lang="es-ES_tradnl" sz="3200" b="1" dirty="0"/>
              <a:t>PRODUCCIÓN CENTRO QUIRÚRGICO 2021</a:t>
            </a:r>
            <a:endParaRPr lang="es-ES" sz="3200" b="1" dirty="0"/>
          </a:p>
        </p:txBody>
      </p:sp>
      <p:graphicFrame>
        <p:nvGraphicFramePr>
          <p:cNvPr id="15" name="14 Tabla"/>
          <p:cNvGraphicFramePr>
            <a:graphicFrameLocks noGrp="1"/>
          </p:cNvGraphicFramePr>
          <p:nvPr>
            <p:extLst>
              <p:ext uri="{D42A27DB-BD31-4B8C-83A1-F6EECF244321}">
                <p14:modId xmlns:p14="http://schemas.microsoft.com/office/powerpoint/2010/main" val="2705863684"/>
              </p:ext>
            </p:extLst>
          </p:nvPr>
        </p:nvGraphicFramePr>
        <p:xfrm>
          <a:off x="1057567" y="8943308"/>
          <a:ext cx="11393646" cy="1630744"/>
        </p:xfrm>
        <a:graphic>
          <a:graphicData uri="http://schemas.openxmlformats.org/drawingml/2006/table">
            <a:tbl>
              <a:tblPr firstRow="1" firstCol="1" bandRow="1">
                <a:tableStyleId>{7DF18680-E054-41AD-8BC1-D1AEF772440D}</a:tableStyleId>
              </a:tblPr>
              <a:tblGrid>
                <a:gridCol w="5295153">
                  <a:extLst>
                    <a:ext uri="{9D8B030D-6E8A-4147-A177-3AD203B41FA5}">
                      <a16:colId xmlns="" xmlns:a16="http://schemas.microsoft.com/office/drawing/2014/main" val="20000"/>
                    </a:ext>
                  </a:extLst>
                </a:gridCol>
                <a:gridCol w="2906894">
                  <a:extLst>
                    <a:ext uri="{9D8B030D-6E8A-4147-A177-3AD203B41FA5}">
                      <a16:colId xmlns="" xmlns:a16="http://schemas.microsoft.com/office/drawing/2014/main" val="20001"/>
                    </a:ext>
                  </a:extLst>
                </a:gridCol>
                <a:gridCol w="3191599">
                  <a:extLst>
                    <a:ext uri="{9D8B030D-6E8A-4147-A177-3AD203B41FA5}">
                      <a16:colId xmlns="" xmlns:a16="http://schemas.microsoft.com/office/drawing/2014/main" val="20002"/>
                    </a:ext>
                  </a:extLst>
                </a:gridCol>
              </a:tblGrid>
              <a:tr h="381000">
                <a:tc>
                  <a:txBody>
                    <a:bodyPr/>
                    <a:lstStyle/>
                    <a:p>
                      <a:pPr algn="ctr">
                        <a:lnSpc>
                          <a:spcPct val="107000"/>
                        </a:lnSpc>
                        <a:spcAft>
                          <a:spcPts val="0"/>
                        </a:spcAft>
                      </a:pPr>
                      <a:r>
                        <a:rPr lang="es-ES" sz="3200" dirty="0">
                          <a:effectLst/>
                        </a:rPr>
                        <a:t>TOTAL DE CIRUGÍAS</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CIRUGÍAS PROGRAMADAS</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CIRUGÍAS DE EMERGENCIAS</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190500">
                <a:tc>
                  <a:txBody>
                    <a:bodyPr/>
                    <a:lstStyle/>
                    <a:p>
                      <a:pPr algn="ctr">
                        <a:lnSpc>
                          <a:spcPct val="107000"/>
                        </a:lnSpc>
                        <a:spcAft>
                          <a:spcPts val="0"/>
                        </a:spcAft>
                      </a:pPr>
                      <a:r>
                        <a:rPr lang="es-ES" sz="3600" dirty="0">
                          <a:effectLst/>
                        </a:rPr>
                        <a:t>1683</a:t>
                      </a:r>
                      <a:endParaRPr lang="es-ES" sz="36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a:effectLst/>
                        </a:rPr>
                        <a:t>569</a:t>
                      </a:r>
                      <a:endParaRPr lang="es-ES" sz="320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smtClean="0">
                          <a:effectLst/>
                        </a:rPr>
                        <a:t>1.114</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79970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0" y="0"/>
            <a:ext cx="24153670" cy="13862050"/>
          </a:xfrm>
          <a:prstGeom prst="rect">
            <a:avLst/>
          </a:prstGeom>
        </p:spPr>
      </p:pic>
      <p:pic>
        <p:nvPicPr>
          <p:cNvPr id="4" name="Imagen 3">
            <a:extLst>
              <a:ext uri="{FF2B5EF4-FFF2-40B4-BE49-F238E27FC236}">
                <a16:creationId xmlns="" xmlns:a16="http://schemas.microsoft.com/office/drawing/2014/main" id="{81E4CB6D-22D2-47E9-A188-DB16EC3D30F6}"/>
              </a:ext>
            </a:extLst>
          </p:cNvPr>
          <p:cNvPicPr>
            <a:picLocks noChangeAspect="1"/>
          </p:cNvPicPr>
          <p:nvPr/>
        </p:nvPicPr>
        <p:blipFill>
          <a:blip r:embed="rId3"/>
          <a:stretch>
            <a:fillRect/>
          </a:stretch>
        </p:blipFill>
        <p:spPr>
          <a:xfrm>
            <a:off x="0" y="-156234"/>
            <a:ext cx="24121429" cy="13862050"/>
          </a:xfrm>
          <a:prstGeom prst="rect">
            <a:avLst/>
          </a:prstGeom>
        </p:spPr>
      </p:pic>
      <p:sp>
        <p:nvSpPr>
          <p:cNvPr id="7" name="Título 1"/>
          <p:cNvSpPr txBox="1">
            <a:spLocks/>
          </p:cNvSpPr>
          <p:nvPr/>
        </p:nvSpPr>
        <p:spPr>
          <a:xfrm>
            <a:off x="886111" y="156234"/>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0AD37512-0F16-4835-88D0-4A1F5D66F5AF}"/>
              </a:ext>
            </a:extLst>
          </p:cNvPr>
          <p:cNvSpPr txBox="1"/>
          <p:nvPr/>
        </p:nvSpPr>
        <p:spPr>
          <a:xfrm>
            <a:off x="1057568" y="11816636"/>
            <a:ext cx="6989152" cy="1200329"/>
          </a:xfrm>
          <a:prstGeom prst="rect">
            <a:avLst/>
          </a:prstGeom>
          <a:noFill/>
        </p:spPr>
        <p:txBody>
          <a:bodyPr wrap="square" rtlCol="0">
            <a:spAutoFit/>
          </a:bodyPr>
          <a:lstStyle/>
          <a:p>
            <a:r>
              <a:rPr lang="es-EC" sz="2400" b="1" dirty="0"/>
              <a:t>FUENTE: Provisión de Servicios</a:t>
            </a:r>
          </a:p>
          <a:p>
            <a:r>
              <a:rPr lang="es-EC" sz="2400" b="1" dirty="0"/>
              <a:t>ELABORADO POR: Dr. </a:t>
            </a:r>
            <a:r>
              <a:rPr lang="es-EC" sz="2400" b="1" dirty="0" err="1"/>
              <a:t>Angel</a:t>
            </a:r>
            <a:r>
              <a:rPr lang="es-EC" sz="2400" b="1" dirty="0"/>
              <a:t> </a:t>
            </a:r>
            <a:r>
              <a:rPr lang="es-EC" sz="2400" b="1" dirty="0" err="1"/>
              <a:t>Villacreses</a:t>
            </a:r>
            <a:r>
              <a:rPr lang="es-EC" sz="2400" b="1" dirty="0"/>
              <a:t> Arteaga</a:t>
            </a:r>
          </a:p>
          <a:p>
            <a:r>
              <a:rPr lang="es-EC" sz="2400" b="1" dirty="0"/>
              <a:t>FECHA DE CORTE: 31/12/2021</a:t>
            </a:r>
          </a:p>
        </p:txBody>
      </p:sp>
      <p:sp>
        <p:nvSpPr>
          <p:cNvPr id="2" name="1 Rectángulo"/>
          <p:cNvSpPr/>
          <p:nvPr/>
        </p:nvSpPr>
        <p:spPr>
          <a:xfrm>
            <a:off x="3630917" y="697939"/>
            <a:ext cx="16200437" cy="584775"/>
          </a:xfrm>
          <a:prstGeom prst="rect">
            <a:avLst/>
          </a:prstGeom>
        </p:spPr>
        <p:txBody>
          <a:bodyPr wrap="square">
            <a:spAutoFit/>
          </a:bodyPr>
          <a:lstStyle/>
          <a:p>
            <a:pPr algn="ctr"/>
            <a:r>
              <a:rPr lang="es-ES_tradnl" sz="3200" b="1" dirty="0"/>
              <a:t>INDICADORES HOSPITALARIOS - ENERO A DICIEMBRE 2021</a:t>
            </a:r>
            <a:endParaRPr lang="es-ES" sz="3200" dirty="0"/>
          </a:p>
        </p:txBody>
      </p:sp>
      <p:graphicFrame>
        <p:nvGraphicFramePr>
          <p:cNvPr id="9" name="8 Tabla"/>
          <p:cNvGraphicFramePr>
            <a:graphicFrameLocks noGrp="1"/>
          </p:cNvGraphicFramePr>
          <p:nvPr>
            <p:extLst>
              <p:ext uri="{D42A27DB-BD31-4B8C-83A1-F6EECF244321}">
                <p14:modId xmlns:p14="http://schemas.microsoft.com/office/powerpoint/2010/main" val="2401537945"/>
              </p:ext>
            </p:extLst>
          </p:nvPr>
        </p:nvGraphicFramePr>
        <p:xfrm>
          <a:off x="2011553" y="1782136"/>
          <a:ext cx="19045773" cy="9033906"/>
        </p:xfrm>
        <a:graphic>
          <a:graphicData uri="http://schemas.openxmlformats.org/drawingml/2006/table">
            <a:tbl>
              <a:tblPr firstRow="1" firstCol="1" bandRow="1">
                <a:tableStyleId>{7DF18680-E054-41AD-8BC1-D1AEF772440D}</a:tableStyleId>
              </a:tblPr>
              <a:tblGrid>
                <a:gridCol w="2560955"/>
                <a:gridCol w="2560955"/>
                <a:gridCol w="2560955"/>
                <a:gridCol w="2560955"/>
                <a:gridCol w="2560955"/>
                <a:gridCol w="2560955"/>
                <a:gridCol w="3680043"/>
              </a:tblGrid>
              <a:tr h="344575">
                <a:tc rowSpan="3" gridSpan="2">
                  <a:txBody>
                    <a:bodyPr/>
                    <a:lstStyle/>
                    <a:p>
                      <a:pPr algn="ctr" rtl="0" fontAlgn="ctr"/>
                      <a:r>
                        <a:rPr lang="pt-BR" sz="2000" u="none" strike="noStrike" dirty="0">
                          <a:effectLst/>
                        </a:rPr>
                        <a:t>I N D I C A D O R E S</a:t>
                      </a:r>
                      <a:endParaRPr lang="pt-BR" sz="2000" b="1" i="0" u="none" strike="noStrike" dirty="0">
                        <a:solidFill>
                          <a:srgbClr val="FFFFFF"/>
                        </a:solidFill>
                        <a:effectLst/>
                        <a:latin typeface="Calibri"/>
                      </a:endParaRPr>
                    </a:p>
                  </a:txBody>
                  <a:tcPr marL="3406" marR="3406" marT="3406" marB="0" anchor="ctr"/>
                </a:tc>
                <a:tc rowSpan="3" hMerge="1">
                  <a:txBody>
                    <a:bodyPr/>
                    <a:lstStyle/>
                    <a:p>
                      <a:endParaRPr lang="es-ES"/>
                    </a:p>
                  </a:txBody>
                  <a:tcPr/>
                </a:tc>
                <a:tc gridSpan="5">
                  <a:txBody>
                    <a:bodyPr/>
                    <a:lstStyle/>
                    <a:p>
                      <a:pPr algn="ctr" rtl="0" fontAlgn="ctr"/>
                      <a:r>
                        <a:rPr lang="pt-BR" sz="2000" u="none" strike="noStrike">
                          <a:effectLst/>
                        </a:rPr>
                        <a:t>H   O   S   P   I   T   A   L   E   S</a:t>
                      </a:r>
                      <a:endParaRPr lang="pt-BR" sz="2000" b="1" i="0" u="none" strike="noStrike">
                        <a:solidFill>
                          <a:srgbClr val="FFFFFF"/>
                        </a:solidFill>
                        <a:effectLst/>
                        <a:latin typeface="Calibri"/>
                      </a:endParaRPr>
                    </a:p>
                  </a:txBody>
                  <a:tcPr marL="3406" marR="3406" marT="3406"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4575">
                <a:tc gridSpan="2" vMerge="1">
                  <a:txBody>
                    <a:bodyPr/>
                    <a:lstStyle/>
                    <a:p>
                      <a:endParaRPr lang="es-ES"/>
                    </a:p>
                  </a:txBody>
                  <a:tcPr/>
                </a:tc>
                <a:tc hMerge="1" vMerge="1">
                  <a:txBody>
                    <a:bodyPr/>
                    <a:lstStyle/>
                    <a:p>
                      <a:endParaRPr lang="es-ES"/>
                    </a:p>
                  </a:txBody>
                  <a:tcPr/>
                </a:tc>
                <a:tc gridSpan="5">
                  <a:txBody>
                    <a:bodyPr/>
                    <a:lstStyle/>
                    <a:p>
                      <a:pPr algn="ctr" rtl="0" fontAlgn="ctr"/>
                      <a:r>
                        <a:rPr lang="es-ES" sz="2000" u="none" strike="noStrike">
                          <a:effectLst/>
                        </a:rPr>
                        <a:t>HOSP.  DE BAHIA</a:t>
                      </a:r>
                      <a:endParaRPr lang="es-ES" sz="2000" b="0" i="0" u="none" strike="noStrike">
                        <a:solidFill>
                          <a:srgbClr val="000000"/>
                        </a:solidFill>
                        <a:effectLst/>
                        <a:latin typeface="Calibri"/>
                      </a:endParaRPr>
                    </a:p>
                  </a:txBody>
                  <a:tcPr marL="3406" marR="3406" marT="3406"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348339">
                <a:tc gridSpan="2" vMerge="1">
                  <a:txBody>
                    <a:bodyPr/>
                    <a:lstStyle/>
                    <a:p>
                      <a:endParaRPr lang="es-ES"/>
                    </a:p>
                  </a:txBody>
                  <a:tcPr/>
                </a:tc>
                <a:tc hMerge="1" vMerge="1">
                  <a:txBody>
                    <a:bodyPr/>
                    <a:lstStyle/>
                    <a:p>
                      <a:endParaRPr lang="es-ES"/>
                    </a:p>
                  </a:txBody>
                  <a:tcPr/>
                </a:tc>
                <a:tc>
                  <a:txBody>
                    <a:bodyPr/>
                    <a:lstStyle/>
                    <a:p>
                      <a:pPr algn="ctr" rtl="0" fontAlgn="ctr"/>
                      <a:r>
                        <a:rPr lang="es-ES" sz="2000" u="none" strike="noStrike">
                          <a:effectLst/>
                        </a:rPr>
                        <a:t>MEDIC. GENERAL</a:t>
                      </a:r>
                      <a:endParaRPr lang="es-ES" sz="2000" b="0" i="0" u="none" strike="noStrike">
                        <a:solidFill>
                          <a:srgbClr val="000000"/>
                        </a:solidFill>
                        <a:effectLst/>
                        <a:latin typeface="Calibri"/>
                      </a:endParaRPr>
                    </a:p>
                  </a:txBody>
                  <a:tcPr marL="3406" marR="3406" marT="3406" marB="0" vert="vert270" anchor="ctr"/>
                </a:tc>
                <a:tc>
                  <a:txBody>
                    <a:bodyPr/>
                    <a:lstStyle/>
                    <a:p>
                      <a:pPr algn="ctr" rtl="0" fontAlgn="ctr"/>
                      <a:r>
                        <a:rPr lang="es-ES" sz="2000" u="none" strike="noStrike">
                          <a:effectLst/>
                        </a:rPr>
                        <a:t>CIRUGIA</a:t>
                      </a:r>
                      <a:endParaRPr lang="es-ES" sz="2000" b="0" i="0" u="none" strike="noStrike">
                        <a:solidFill>
                          <a:srgbClr val="000000"/>
                        </a:solidFill>
                        <a:effectLst/>
                        <a:latin typeface="Calibri"/>
                      </a:endParaRPr>
                    </a:p>
                  </a:txBody>
                  <a:tcPr marL="3406" marR="3406" marT="3406" marB="0" vert="vert270" anchor="ctr"/>
                </a:tc>
                <a:tc>
                  <a:txBody>
                    <a:bodyPr/>
                    <a:lstStyle/>
                    <a:p>
                      <a:pPr algn="ctr" rtl="0" fontAlgn="ctr"/>
                      <a:r>
                        <a:rPr lang="es-ES" sz="2000" u="none" strike="noStrike">
                          <a:effectLst/>
                        </a:rPr>
                        <a:t>PEDIATRIA</a:t>
                      </a:r>
                      <a:endParaRPr lang="es-ES" sz="2000" b="0" i="0" u="none" strike="noStrike">
                        <a:solidFill>
                          <a:srgbClr val="000000"/>
                        </a:solidFill>
                        <a:effectLst/>
                        <a:latin typeface="Calibri"/>
                      </a:endParaRPr>
                    </a:p>
                  </a:txBody>
                  <a:tcPr marL="3406" marR="3406" marT="3406" marB="0" vert="vert270" anchor="ctr"/>
                </a:tc>
                <a:tc>
                  <a:txBody>
                    <a:bodyPr/>
                    <a:lstStyle/>
                    <a:p>
                      <a:pPr algn="ctr" rtl="0" fontAlgn="ctr"/>
                      <a:r>
                        <a:rPr lang="es-ES" sz="2000" u="none" strike="noStrike">
                          <a:effectLst/>
                        </a:rPr>
                        <a:t>GINECO OBST.</a:t>
                      </a:r>
                      <a:endParaRPr lang="es-ES" sz="2000" b="0" i="0" u="none" strike="noStrike">
                        <a:solidFill>
                          <a:srgbClr val="000000"/>
                        </a:solidFill>
                        <a:effectLst/>
                        <a:latin typeface="Calibri"/>
                      </a:endParaRPr>
                    </a:p>
                  </a:txBody>
                  <a:tcPr marL="3406" marR="3406" marT="3406" marB="0" vert="vert270" anchor="ctr"/>
                </a:tc>
                <a:tc>
                  <a:txBody>
                    <a:bodyPr/>
                    <a:lstStyle/>
                    <a:p>
                      <a:pPr algn="ctr" rtl="0" fontAlgn="ctr"/>
                      <a:r>
                        <a:rPr lang="es-ES" sz="2000" u="none" strike="noStrike" dirty="0">
                          <a:effectLst/>
                        </a:rPr>
                        <a:t>TOTAL</a:t>
                      </a:r>
                      <a:endParaRPr lang="es-ES" sz="2000" b="0" i="0" u="none" strike="noStrike" dirty="0">
                        <a:solidFill>
                          <a:srgbClr val="000000"/>
                        </a:solidFill>
                        <a:effectLst/>
                        <a:latin typeface="Calibri"/>
                      </a:endParaRPr>
                    </a:p>
                  </a:txBody>
                  <a:tcPr marL="3406" marR="3406" marT="3406" marB="0" vert="vert270" anchor="ctr"/>
                </a:tc>
              </a:tr>
              <a:tr h="344575">
                <a:tc rowSpan="5">
                  <a:txBody>
                    <a:bodyPr/>
                    <a:lstStyle/>
                    <a:p>
                      <a:pPr algn="ctr" rtl="0" fontAlgn="ctr"/>
                      <a:r>
                        <a:rPr lang="pt-BR" sz="2000" u="none" strike="noStrike">
                          <a:effectLst/>
                        </a:rPr>
                        <a:t>E G R E S O S</a:t>
                      </a:r>
                      <a:endParaRPr lang="pt-BR" sz="2000" b="1" i="0" u="none" strike="noStrike">
                        <a:solidFill>
                          <a:srgbClr val="FFFFFF"/>
                        </a:solidFill>
                        <a:effectLst/>
                        <a:latin typeface="Calibri"/>
                      </a:endParaRPr>
                    </a:p>
                  </a:txBody>
                  <a:tcPr marL="3406" marR="3406" marT="3406" marB="0" vert="vert270" anchor="ctr"/>
                </a:tc>
                <a:tc>
                  <a:txBody>
                    <a:bodyPr/>
                    <a:lstStyle/>
                    <a:p>
                      <a:pPr algn="ctr" rtl="0" fontAlgn="ctr"/>
                      <a:r>
                        <a:rPr lang="es-ES" sz="2000" u="none" strike="noStrike">
                          <a:effectLst/>
                        </a:rPr>
                        <a:t>ALTAS</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640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901</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553</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1764</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3858</a:t>
                      </a:r>
                      <a:endParaRPr lang="es-ES" sz="2000" b="0" i="0" u="none" strike="noStrike">
                        <a:solidFill>
                          <a:srgbClr val="000000"/>
                        </a:solidFill>
                        <a:effectLst/>
                        <a:latin typeface="Calibri"/>
                      </a:endParaRPr>
                    </a:p>
                  </a:txBody>
                  <a:tcPr marL="3406" marR="3406" marT="3406" marB="0" anchor="ctr"/>
                </a:tc>
              </a:tr>
              <a:tr h="461811">
                <a:tc vMerge="1">
                  <a:txBody>
                    <a:bodyPr/>
                    <a:lstStyle/>
                    <a:p>
                      <a:endParaRPr lang="es-ES"/>
                    </a:p>
                  </a:txBody>
                  <a:tcPr/>
                </a:tc>
                <a:tc>
                  <a:txBody>
                    <a:bodyPr/>
                    <a:lstStyle/>
                    <a:p>
                      <a:pPr algn="ctr" rtl="0" fontAlgn="ctr"/>
                      <a:r>
                        <a:rPr lang="es-ES" sz="2000" u="none" strike="noStrike">
                          <a:effectLst/>
                        </a:rPr>
                        <a:t>TOTAL  DEFUNCIONES</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92</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9</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102</a:t>
                      </a:r>
                      <a:endParaRPr lang="es-ES" sz="2000" b="0" i="0" u="none" strike="noStrike">
                        <a:solidFill>
                          <a:srgbClr val="000000"/>
                        </a:solidFill>
                        <a:effectLst/>
                        <a:latin typeface="Calibri"/>
                      </a:endParaRPr>
                    </a:p>
                  </a:txBody>
                  <a:tcPr marL="3406" marR="3406" marT="3406" marB="0" anchor="ctr"/>
                </a:tc>
              </a:tr>
              <a:tr h="461811">
                <a:tc vMerge="1">
                  <a:txBody>
                    <a:bodyPr/>
                    <a:lstStyle/>
                    <a:p>
                      <a:endParaRPr lang="es-ES"/>
                    </a:p>
                  </a:txBody>
                  <a:tcPr/>
                </a:tc>
                <a:tc>
                  <a:txBody>
                    <a:bodyPr/>
                    <a:lstStyle/>
                    <a:p>
                      <a:pPr algn="ctr" rtl="0" fontAlgn="ctr"/>
                      <a:r>
                        <a:rPr lang="es-ES" sz="2000" u="none" strike="noStrike">
                          <a:effectLst/>
                        </a:rPr>
                        <a:t>MENOS 48 HORAS</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18</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dirty="0">
                          <a:effectLst/>
                        </a:rPr>
                        <a:t>0</a:t>
                      </a:r>
                      <a:endParaRPr lang="es-ES" sz="2000" b="0" i="0" u="none" strike="noStrike" dirty="0">
                        <a:solidFill>
                          <a:srgbClr val="000000"/>
                        </a:solidFill>
                        <a:effectLst/>
                        <a:latin typeface="Calibri"/>
                      </a:endParaRPr>
                    </a:p>
                  </a:txBody>
                  <a:tcPr marL="3406" marR="3406" marT="3406" marB="0" anchor="ctr"/>
                </a:tc>
                <a:tc>
                  <a:txBody>
                    <a:bodyPr/>
                    <a:lstStyle/>
                    <a:p>
                      <a:pPr algn="ctr" rtl="0" fontAlgn="ctr"/>
                      <a:r>
                        <a:rPr lang="es-ES" sz="2000" u="none" strike="noStrike">
                          <a:effectLst/>
                        </a:rPr>
                        <a:t>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23</a:t>
                      </a:r>
                      <a:endParaRPr lang="es-ES" sz="2000" b="0" i="0" u="none" strike="noStrike">
                        <a:solidFill>
                          <a:srgbClr val="000000"/>
                        </a:solidFill>
                        <a:effectLst/>
                        <a:latin typeface="Calibri"/>
                      </a:endParaRPr>
                    </a:p>
                  </a:txBody>
                  <a:tcPr marL="3406" marR="3406" marT="3406" marB="0" anchor="ctr"/>
                </a:tc>
              </a:tr>
              <a:tr h="369973">
                <a:tc vMerge="1">
                  <a:txBody>
                    <a:bodyPr/>
                    <a:lstStyle/>
                    <a:p>
                      <a:endParaRPr lang="es-ES"/>
                    </a:p>
                  </a:txBody>
                  <a:tcPr/>
                </a:tc>
                <a:tc>
                  <a:txBody>
                    <a:bodyPr/>
                    <a:lstStyle/>
                    <a:p>
                      <a:pPr algn="ctr" rtl="0" fontAlgn="ctr"/>
                      <a:r>
                        <a:rPr lang="es-ES" sz="2000" u="none" strike="noStrike">
                          <a:effectLst/>
                        </a:rPr>
                        <a:t>MAS 48 HORAS</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74</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4</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79</a:t>
                      </a:r>
                      <a:endParaRPr lang="es-ES" sz="2000" b="0" i="0" u="none" strike="noStrike">
                        <a:solidFill>
                          <a:srgbClr val="000000"/>
                        </a:solidFill>
                        <a:effectLst/>
                        <a:latin typeface="Calibri"/>
                      </a:endParaRPr>
                    </a:p>
                  </a:txBody>
                  <a:tcPr marL="3406" marR="3406" marT="3406" marB="0" anchor="ctr"/>
                </a:tc>
              </a:tr>
              <a:tr h="369973">
                <a:tc vMerge="1">
                  <a:txBody>
                    <a:bodyPr/>
                    <a:lstStyle/>
                    <a:p>
                      <a:endParaRPr lang="es-ES"/>
                    </a:p>
                  </a:txBody>
                  <a:tcPr/>
                </a:tc>
                <a:tc>
                  <a:txBody>
                    <a:bodyPr/>
                    <a:lstStyle/>
                    <a:p>
                      <a:pPr algn="ctr" rtl="0" fontAlgn="ctr"/>
                      <a:r>
                        <a:rPr lang="es-ES" sz="2000" u="none" strike="noStrike">
                          <a:effectLst/>
                        </a:rPr>
                        <a:t>TOTAL EGRESOS</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732</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901</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562</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1765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3960</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dirty="0">
                          <a:effectLst/>
                        </a:rPr>
                        <a:t>INTERCONSULTA</a:t>
                      </a:r>
                      <a:endParaRPr lang="es-ES" sz="2000" b="1" i="0" u="none" strike="noStrike" dirty="0">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698</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247</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13</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57</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1015</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AUTOPSIAS</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0</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TOTAL DIAS ESTADA</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5027</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3284</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1834</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3488</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13633</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TOTAL DIAS PACIENTE</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dirty="0">
                          <a:effectLst/>
                        </a:rPr>
                        <a:t>5431</a:t>
                      </a:r>
                      <a:endParaRPr lang="es-ES" sz="2000" b="0" i="0" u="none" strike="noStrike" dirty="0">
                        <a:solidFill>
                          <a:srgbClr val="000000"/>
                        </a:solidFill>
                        <a:effectLst/>
                        <a:latin typeface="Calibri"/>
                      </a:endParaRPr>
                    </a:p>
                  </a:txBody>
                  <a:tcPr marL="3406" marR="3406" marT="3406" marB="0" anchor="ctr"/>
                </a:tc>
                <a:tc>
                  <a:txBody>
                    <a:bodyPr/>
                    <a:lstStyle/>
                    <a:p>
                      <a:pPr algn="ctr" rtl="0" fontAlgn="ctr"/>
                      <a:r>
                        <a:rPr lang="es-ES" sz="2000" u="none" strike="noStrike">
                          <a:effectLst/>
                        </a:rPr>
                        <a:t>3736</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2361</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5080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16608</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DIAS CAMAS DISPONIBLES</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8395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5840</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6205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8395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28835</a:t>
                      </a:r>
                      <a:endParaRPr lang="es-ES" sz="2000" b="0" i="0" u="none" strike="noStrike">
                        <a:solidFill>
                          <a:srgbClr val="000000"/>
                        </a:solidFill>
                        <a:effectLst/>
                        <a:latin typeface="Calibri"/>
                      </a:endParaRPr>
                    </a:p>
                  </a:txBody>
                  <a:tcPr marL="3406" marR="3406" marT="3406" marB="0" anchor="ctr"/>
                </a:tc>
              </a:tr>
              <a:tr h="369973">
                <a:tc rowSpan="4">
                  <a:txBody>
                    <a:bodyPr/>
                    <a:lstStyle/>
                    <a:p>
                      <a:pPr algn="ctr" rtl="0" fontAlgn="ctr"/>
                      <a:r>
                        <a:rPr lang="pt-BR" sz="2000" u="none" strike="noStrike" dirty="0">
                          <a:effectLst/>
                        </a:rPr>
                        <a:t>I N D I C A D O R </a:t>
                      </a:r>
                      <a:endParaRPr lang="pt-BR" sz="2000" b="1" i="0" u="none" strike="noStrike" dirty="0">
                        <a:solidFill>
                          <a:srgbClr val="FFFFFF"/>
                        </a:solidFill>
                        <a:effectLst/>
                        <a:latin typeface="Calibri"/>
                      </a:endParaRPr>
                    </a:p>
                  </a:txBody>
                  <a:tcPr marL="3406" marR="3406" marT="3406" marB="0" vert="vert270" anchor="ctr"/>
                </a:tc>
                <a:tc>
                  <a:txBody>
                    <a:bodyPr/>
                    <a:lstStyle/>
                    <a:p>
                      <a:pPr algn="ctr" rtl="0" fontAlgn="ctr"/>
                      <a:r>
                        <a:rPr lang="es-ES" sz="2000" u="none" strike="noStrike">
                          <a:effectLst/>
                        </a:rPr>
                        <a:t>% DE OCUPACION</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64,7</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64</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38</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60,5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57,6</a:t>
                      </a:r>
                      <a:endParaRPr lang="es-ES" sz="2000" b="0" i="0" u="none" strike="noStrike">
                        <a:solidFill>
                          <a:srgbClr val="000000"/>
                        </a:solidFill>
                        <a:effectLst/>
                        <a:latin typeface="Calibri"/>
                      </a:endParaRPr>
                    </a:p>
                  </a:txBody>
                  <a:tcPr marL="3406" marR="3406" marT="3406" marB="0" anchor="ctr"/>
                </a:tc>
              </a:tr>
              <a:tr h="369973">
                <a:tc vMerge="1">
                  <a:txBody>
                    <a:bodyPr/>
                    <a:lstStyle/>
                    <a:p>
                      <a:endParaRPr lang="es-ES"/>
                    </a:p>
                  </a:txBody>
                  <a:tcPr/>
                </a:tc>
                <a:tc>
                  <a:txBody>
                    <a:bodyPr/>
                    <a:lstStyle/>
                    <a:p>
                      <a:pPr algn="ctr" rtl="0" fontAlgn="ctr"/>
                      <a:r>
                        <a:rPr lang="es-ES" sz="2000" u="none" strike="noStrike">
                          <a:effectLst/>
                        </a:rPr>
                        <a:t>X DIAS ESTADA</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6,9</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3,6</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3,3</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3,4</a:t>
                      </a:r>
                      <a:endParaRPr lang="es-ES" sz="2000" b="0" i="0" u="none" strike="noStrike">
                        <a:solidFill>
                          <a:srgbClr val="000000"/>
                        </a:solidFill>
                        <a:effectLst/>
                        <a:latin typeface="Calibri"/>
                      </a:endParaRPr>
                    </a:p>
                  </a:txBody>
                  <a:tcPr marL="3406" marR="3406" marT="3406" marB="0" anchor="ctr"/>
                </a:tc>
              </a:tr>
              <a:tr h="685342">
                <a:tc vMerge="1">
                  <a:txBody>
                    <a:bodyPr/>
                    <a:lstStyle/>
                    <a:p>
                      <a:endParaRPr lang="es-ES"/>
                    </a:p>
                  </a:txBody>
                  <a:tcPr/>
                </a:tc>
                <a:tc>
                  <a:txBody>
                    <a:bodyPr/>
                    <a:lstStyle/>
                    <a:p>
                      <a:pPr algn="ctr" rtl="0" fontAlgn="ctr"/>
                      <a:r>
                        <a:rPr lang="es-ES" sz="2000" u="none" strike="noStrike">
                          <a:effectLst/>
                        </a:rPr>
                        <a:t>X DIAR.CAMAS DISPONIBLES</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23</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dirty="0">
                          <a:effectLst/>
                        </a:rPr>
                        <a:t>16</a:t>
                      </a:r>
                      <a:endParaRPr lang="es-ES" sz="2000" b="0" i="0" u="none" strike="noStrike" dirty="0">
                        <a:solidFill>
                          <a:srgbClr val="000000"/>
                        </a:solidFill>
                        <a:effectLst/>
                        <a:latin typeface="Calibri"/>
                      </a:endParaRPr>
                    </a:p>
                  </a:txBody>
                  <a:tcPr marL="3406" marR="3406" marT="3406" marB="0" anchor="ctr"/>
                </a:tc>
                <a:tc>
                  <a:txBody>
                    <a:bodyPr/>
                    <a:lstStyle/>
                    <a:p>
                      <a:pPr algn="ctr" rtl="0" fontAlgn="ctr"/>
                      <a:r>
                        <a:rPr lang="es-ES" sz="2000" u="none" strike="noStrike">
                          <a:effectLst/>
                        </a:rPr>
                        <a:t>17</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23</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79</a:t>
                      </a:r>
                      <a:endParaRPr lang="es-ES" sz="2000" b="0" i="0" u="none" strike="noStrike">
                        <a:solidFill>
                          <a:srgbClr val="000000"/>
                        </a:solidFill>
                        <a:effectLst/>
                        <a:latin typeface="Calibri"/>
                      </a:endParaRPr>
                    </a:p>
                  </a:txBody>
                  <a:tcPr marL="3406" marR="3406" marT="3406" marB="0" anchor="ctr"/>
                </a:tc>
              </a:tr>
              <a:tr h="461811">
                <a:tc vMerge="1">
                  <a:txBody>
                    <a:bodyPr/>
                    <a:lstStyle/>
                    <a:p>
                      <a:endParaRPr lang="es-ES"/>
                    </a:p>
                  </a:txBody>
                  <a:tcPr/>
                </a:tc>
                <a:tc>
                  <a:txBody>
                    <a:bodyPr/>
                    <a:lstStyle/>
                    <a:p>
                      <a:pPr algn="ctr" rtl="0" fontAlgn="ctr"/>
                      <a:r>
                        <a:rPr lang="es-ES" sz="2000" u="none" strike="noStrike">
                          <a:effectLst/>
                        </a:rPr>
                        <a:t>X DIARIO EGRESOS</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11</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DOTACION NORMAL    CAMAS</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23</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16</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17</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23</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79</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TOTAL DE CESAREAS</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528</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528</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TOTAL DE PARTOS</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787</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787</a:t>
                      </a:r>
                      <a:endParaRPr lang="es-ES" sz="2000" b="0" i="0" u="none" strike="noStrike">
                        <a:solidFill>
                          <a:srgbClr val="000000"/>
                        </a:solidFill>
                        <a:effectLst/>
                        <a:latin typeface="Calibri"/>
                      </a:endParaRPr>
                    </a:p>
                  </a:txBody>
                  <a:tcPr marL="3406" marR="3406" marT="3406" marB="0" anchor="ctr"/>
                </a:tc>
              </a:tr>
              <a:tr h="344575">
                <a:tc gridSpan="2">
                  <a:txBody>
                    <a:bodyPr/>
                    <a:lstStyle/>
                    <a:p>
                      <a:pPr algn="ctr" rtl="0" fontAlgn="ctr"/>
                      <a:r>
                        <a:rPr lang="es-ES" sz="2000" u="none" strike="noStrike">
                          <a:effectLst/>
                        </a:rPr>
                        <a:t>TOTAL CESAREAS+PARTOS</a:t>
                      </a:r>
                      <a:endParaRPr lang="es-ES" sz="2000" b="1" i="0" u="none" strike="noStrike">
                        <a:solidFill>
                          <a:srgbClr val="FFFFFF"/>
                        </a:solidFill>
                        <a:effectLst/>
                        <a:latin typeface="Calibri"/>
                      </a:endParaRPr>
                    </a:p>
                  </a:txBody>
                  <a:tcPr marL="3406" marR="3406" marT="3406" marB="0" anchor="ctr"/>
                </a:tc>
                <a:tc hMerge="1">
                  <a:txBody>
                    <a:bodyPr/>
                    <a:lstStyle/>
                    <a:p>
                      <a:endParaRPr lang="es-ES"/>
                    </a:p>
                  </a:txBody>
                  <a:tcP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dirty="0">
                          <a:effectLst/>
                        </a:rPr>
                        <a:t> </a:t>
                      </a:r>
                      <a:endParaRPr lang="es-ES" sz="2000" b="0" i="0" u="none" strike="noStrike" dirty="0">
                        <a:solidFill>
                          <a:srgbClr val="000000"/>
                        </a:solidFill>
                        <a:effectLst/>
                        <a:latin typeface="Calibri"/>
                      </a:endParaRPr>
                    </a:p>
                  </a:txBody>
                  <a:tcPr marL="3406" marR="3406" marT="3406" marB="0" anchor="ctr"/>
                </a:tc>
                <a:tc>
                  <a:txBody>
                    <a:bodyPr/>
                    <a:lstStyle/>
                    <a:p>
                      <a:pPr algn="ctr" rtl="0" fontAlgn="ctr"/>
                      <a:r>
                        <a:rPr lang="es-ES" sz="2000" u="none" strike="noStrike">
                          <a:effectLst/>
                        </a:rPr>
                        <a:t> </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a:effectLst/>
                        </a:rPr>
                        <a:t>1315</a:t>
                      </a:r>
                      <a:endParaRPr lang="es-ES" sz="2000" b="0" i="0" u="none" strike="noStrike">
                        <a:solidFill>
                          <a:srgbClr val="000000"/>
                        </a:solidFill>
                        <a:effectLst/>
                        <a:latin typeface="Calibri"/>
                      </a:endParaRPr>
                    </a:p>
                  </a:txBody>
                  <a:tcPr marL="3406" marR="3406" marT="3406" marB="0" anchor="ctr"/>
                </a:tc>
                <a:tc>
                  <a:txBody>
                    <a:bodyPr/>
                    <a:lstStyle/>
                    <a:p>
                      <a:pPr algn="ctr" rtl="0" fontAlgn="ctr"/>
                      <a:r>
                        <a:rPr lang="es-ES" sz="2000" u="none" strike="noStrike" dirty="0">
                          <a:effectLst/>
                        </a:rPr>
                        <a:t>1315</a:t>
                      </a:r>
                      <a:endParaRPr lang="es-ES" sz="2000" b="0" i="0" u="none" strike="noStrike" dirty="0">
                        <a:solidFill>
                          <a:srgbClr val="000000"/>
                        </a:solidFill>
                        <a:effectLst/>
                        <a:latin typeface="Calibri"/>
                      </a:endParaRPr>
                    </a:p>
                  </a:txBody>
                  <a:tcPr marL="3406" marR="3406" marT="3406" marB="0" anchor="ctr"/>
                </a:tc>
              </a:tr>
            </a:tbl>
          </a:graphicData>
        </a:graphic>
      </p:graphicFrame>
    </p:spTree>
    <p:extLst>
      <p:ext uri="{BB962C8B-B14F-4D97-AF65-F5344CB8AC3E}">
        <p14:creationId xmlns:p14="http://schemas.microsoft.com/office/powerpoint/2010/main" val="1912962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0" y="0"/>
            <a:ext cx="24153670" cy="13862050"/>
          </a:xfrm>
          <a:prstGeom prst="rect">
            <a:avLst/>
          </a:prstGeom>
        </p:spPr>
      </p:pic>
      <p:pic>
        <p:nvPicPr>
          <p:cNvPr id="2" name="Imagen 1">
            <a:extLst>
              <a:ext uri="{FF2B5EF4-FFF2-40B4-BE49-F238E27FC236}">
                <a16:creationId xmlns="" xmlns:a16="http://schemas.microsoft.com/office/drawing/2014/main" id="{31CCEF23-444A-4A77-99F4-272289852178}"/>
              </a:ext>
            </a:extLst>
          </p:cNvPr>
          <p:cNvPicPr>
            <a:picLocks noChangeAspect="1"/>
          </p:cNvPicPr>
          <p:nvPr/>
        </p:nvPicPr>
        <p:blipFill>
          <a:blip r:embed="rId3"/>
          <a:stretch>
            <a:fillRect/>
          </a:stretch>
        </p:blipFill>
        <p:spPr>
          <a:xfrm>
            <a:off x="316" y="0"/>
            <a:ext cx="24121429" cy="13862050"/>
          </a:xfrm>
          <a:prstGeom prst="rect">
            <a:avLst/>
          </a:prstGeom>
        </p:spPr>
      </p:pic>
      <p:sp>
        <p:nvSpPr>
          <p:cNvPr id="7" name="Título 1"/>
          <p:cNvSpPr txBox="1">
            <a:spLocks/>
          </p:cNvSpPr>
          <p:nvPr/>
        </p:nvSpPr>
        <p:spPr>
          <a:xfrm>
            <a:off x="886111" y="156234"/>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0AD37512-0F16-4835-88D0-4A1F5D66F5AF}"/>
              </a:ext>
            </a:extLst>
          </p:cNvPr>
          <p:cNvSpPr txBox="1"/>
          <p:nvPr/>
        </p:nvSpPr>
        <p:spPr>
          <a:xfrm>
            <a:off x="1057568" y="10754751"/>
            <a:ext cx="6989152" cy="1200329"/>
          </a:xfrm>
          <a:prstGeom prst="rect">
            <a:avLst/>
          </a:prstGeom>
          <a:noFill/>
        </p:spPr>
        <p:txBody>
          <a:bodyPr wrap="square" rtlCol="0">
            <a:spAutoFit/>
          </a:bodyPr>
          <a:lstStyle/>
          <a:p>
            <a:r>
              <a:rPr lang="es-EC" sz="2400" b="1" dirty="0"/>
              <a:t>FUENTE: Provisión de Servicios</a:t>
            </a:r>
          </a:p>
          <a:p>
            <a:r>
              <a:rPr lang="es-EC" sz="2400" b="1" dirty="0"/>
              <a:t>ELABORADO POR: Dr. </a:t>
            </a:r>
            <a:r>
              <a:rPr lang="es-EC" sz="2400" b="1" dirty="0" err="1"/>
              <a:t>Angel</a:t>
            </a:r>
            <a:r>
              <a:rPr lang="es-EC" sz="2400" b="1" dirty="0"/>
              <a:t> </a:t>
            </a:r>
            <a:r>
              <a:rPr lang="es-EC" sz="2400" b="1" dirty="0" err="1"/>
              <a:t>Villacreses</a:t>
            </a:r>
            <a:r>
              <a:rPr lang="es-EC" sz="2400" b="1" dirty="0"/>
              <a:t> Arteaga</a:t>
            </a:r>
          </a:p>
          <a:p>
            <a:r>
              <a:rPr lang="es-EC" sz="2400" b="1" dirty="0"/>
              <a:t>FECHA DE CORTE: 31/12/2021</a:t>
            </a:r>
          </a:p>
        </p:txBody>
      </p:sp>
      <p:sp>
        <p:nvSpPr>
          <p:cNvPr id="4" name="3 Rectángulo"/>
          <p:cNvSpPr/>
          <p:nvPr/>
        </p:nvSpPr>
        <p:spPr>
          <a:xfrm>
            <a:off x="1057568" y="1153945"/>
            <a:ext cx="4744119" cy="584775"/>
          </a:xfrm>
          <a:prstGeom prst="rect">
            <a:avLst/>
          </a:prstGeom>
        </p:spPr>
        <p:txBody>
          <a:bodyPr wrap="none">
            <a:spAutoFit/>
          </a:bodyPr>
          <a:lstStyle/>
          <a:p>
            <a:r>
              <a:rPr lang="es-ES_tradnl" sz="3200" b="1" dirty="0"/>
              <a:t>OTROS </a:t>
            </a:r>
            <a:r>
              <a:rPr lang="es-ES_tradnl" sz="3200" b="1" dirty="0" smtClean="0"/>
              <a:t>INDICADORES 2021</a:t>
            </a:r>
            <a:endParaRPr lang="es-ES" sz="3200" dirty="0"/>
          </a:p>
        </p:txBody>
      </p:sp>
      <p:graphicFrame>
        <p:nvGraphicFramePr>
          <p:cNvPr id="10" name="9 Tabla"/>
          <p:cNvGraphicFramePr>
            <a:graphicFrameLocks noGrp="1"/>
          </p:cNvGraphicFramePr>
          <p:nvPr>
            <p:extLst>
              <p:ext uri="{D42A27DB-BD31-4B8C-83A1-F6EECF244321}">
                <p14:modId xmlns:p14="http://schemas.microsoft.com/office/powerpoint/2010/main" val="1643575639"/>
              </p:ext>
            </p:extLst>
          </p:nvPr>
        </p:nvGraphicFramePr>
        <p:xfrm>
          <a:off x="1057568" y="1848665"/>
          <a:ext cx="9858082" cy="4174744"/>
        </p:xfrm>
        <a:graphic>
          <a:graphicData uri="http://schemas.openxmlformats.org/drawingml/2006/table">
            <a:tbl>
              <a:tblPr firstRow="1" firstCol="1" bandRow="1">
                <a:tableStyleId>{7DF18680-E054-41AD-8BC1-D1AEF772440D}</a:tableStyleId>
              </a:tblPr>
              <a:tblGrid>
                <a:gridCol w="7119726">
                  <a:extLst>
                    <a:ext uri="{9D8B030D-6E8A-4147-A177-3AD203B41FA5}">
                      <a16:colId xmlns="" xmlns:a16="http://schemas.microsoft.com/office/drawing/2014/main" val="20000"/>
                    </a:ext>
                  </a:extLst>
                </a:gridCol>
                <a:gridCol w="2738356">
                  <a:extLst>
                    <a:ext uri="{9D8B030D-6E8A-4147-A177-3AD203B41FA5}">
                      <a16:colId xmlns="" xmlns:a16="http://schemas.microsoft.com/office/drawing/2014/main" val="20001"/>
                    </a:ext>
                  </a:extLst>
                </a:gridCol>
              </a:tblGrid>
              <a:tr h="190500">
                <a:tc>
                  <a:txBody>
                    <a:bodyPr/>
                    <a:lstStyle/>
                    <a:p>
                      <a:pPr algn="ctr">
                        <a:lnSpc>
                          <a:spcPct val="107000"/>
                        </a:lnSpc>
                        <a:spcAft>
                          <a:spcPts val="0"/>
                        </a:spcAft>
                      </a:pPr>
                      <a:r>
                        <a:rPr lang="es-ES" sz="3200" dirty="0">
                          <a:effectLst/>
                        </a:rPr>
                        <a:t>OTROS INDICADORES 2021</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CANTIDAD</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190500">
                <a:tc>
                  <a:txBody>
                    <a:bodyPr/>
                    <a:lstStyle/>
                    <a:p>
                      <a:pPr>
                        <a:lnSpc>
                          <a:spcPct val="107000"/>
                        </a:lnSpc>
                        <a:spcAft>
                          <a:spcPts val="0"/>
                        </a:spcAft>
                      </a:pPr>
                      <a:r>
                        <a:rPr lang="es-ES" sz="3200" dirty="0">
                          <a:effectLst/>
                        </a:rPr>
                        <a:t>TOTAL DE ENDOSCOPÍAS</a:t>
                      </a:r>
                      <a:endParaRPr lang="es-ES" sz="3200" dirty="0">
                        <a:effectLst/>
                        <a:latin typeface="Calibri"/>
                        <a:ea typeface="Calibri"/>
                        <a:cs typeface="Cambria"/>
                      </a:endParaRPr>
                    </a:p>
                  </a:txBody>
                  <a:tcPr marL="68580" marR="68580" marT="0" marB="0"/>
                </a:tc>
                <a:tc>
                  <a:txBody>
                    <a:bodyPr/>
                    <a:lstStyle/>
                    <a:p>
                      <a:pPr algn="r">
                        <a:lnSpc>
                          <a:spcPct val="107000"/>
                        </a:lnSpc>
                        <a:spcAft>
                          <a:spcPts val="0"/>
                        </a:spcAft>
                      </a:pPr>
                      <a:r>
                        <a:rPr lang="es-ES" sz="3200">
                          <a:effectLst/>
                        </a:rPr>
                        <a:t>102</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190500">
                <a:tc>
                  <a:txBody>
                    <a:bodyPr/>
                    <a:lstStyle/>
                    <a:p>
                      <a:pPr>
                        <a:lnSpc>
                          <a:spcPct val="107000"/>
                        </a:lnSpc>
                        <a:spcAft>
                          <a:spcPts val="0"/>
                        </a:spcAft>
                      </a:pPr>
                      <a:r>
                        <a:rPr lang="es-EC" sz="3200" dirty="0">
                          <a:effectLst/>
                        </a:rPr>
                        <a:t>TOTAL DE ELECTROCARDIOGRAMAS REALIZADOS</a:t>
                      </a:r>
                      <a:endParaRPr lang="es-ES" sz="3200" dirty="0">
                        <a:effectLst/>
                        <a:latin typeface="Calibri"/>
                        <a:ea typeface="Calibri"/>
                        <a:cs typeface="Cambria"/>
                      </a:endParaRPr>
                    </a:p>
                  </a:txBody>
                  <a:tcPr marL="68580" marR="68580" marT="0" marB="0"/>
                </a:tc>
                <a:tc>
                  <a:txBody>
                    <a:bodyPr/>
                    <a:lstStyle/>
                    <a:p>
                      <a:pPr algn="r">
                        <a:lnSpc>
                          <a:spcPct val="107000"/>
                        </a:lnSpc>
                        <a:spcAft>
                          <a:spcPts val="0"/>
                        </a:spcAft>
                      </a:pPr>
                      <a:r>
                        <a:rPr lang="es-ES" sz="3200">
                          <a:effectLst/>
                        </a:rPr>
                        <a:t>1.447</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190500">
                <a:tc>
                  <a:txBody>
                    <a:bodyPr/>
                    <a:lstStyle/>
                    <a:p>
                      <a:pPr>
                        <a:lnSpc>
                          <a:spcPct val="107000"/>
                        </a:lnSpc>
                        <a:spcAft>
                          <a:spcPts val="0"/>
                        </a:spcAft>
                      </a:pPr>
                      <a:r>
                        <a:rPr lang="es-EC" sz="3200" dirty="0">
                          <a:effectLst/>
                        </a:rPr>
                        <a:t>TOTAL DE DETERMINACIONES DE LABORATORIO</a:t>
                      </a:r>
                      <a:endParaRPr lang="es-ES" sz="3200" dirty="0">
                        <a:effectLst/>
                        <a:latin typeface="Calibri"/>
                        <a:ea typeface="Calibri"/>
                        <a:cs typeface="Cambria"/>
                      </a:endParaRPr>
                    </a:p>
                  </a:txBody>
                  <a:tcPr marL="68580" marR="68580" marT="0" marB="0"/>
                </a:tc>
                <a:tc>
                  <a:txBody>
                    <a:bodyPr/>
                    <a:lstStyle/>
                    <a:p>
                      <a:pPr algn="r">
                        <a:lnSpc>
                          <a:spcPct val="107000"/>
                        </a:lnSpc>
                        <a:spcAft>
                          <a:spcPts val="0"/>
                        </a:spcAft>
                      </a:pPr>
                      <a:r>
                        <a:rPr lang="es-EC" sz="3200">
                          <a:effectLst/>
                        </a:rPr>
                        <a:t>474.604</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190500">
                <a:tc>
                  <a:txBody>
                    <a:bodyPr/>
                    <a:lstStyle/>
                    <a:p>
                      <a:pPr>
                        <a:lnSpc>
                          <a:spcPct val="107000"/>
                        </a:lnSpc>
                        <a:spcAft>
                          <a:spcPts val="0"/>
                        </a:spcAft>
                      </a:pPr>
                      <a:r>
                        <a:rPr lang="es-ES" sz="3200" dirty="0">
                          <a:effectLst/>
                        </a:rPr>
                        <a:t>RAYOS X</a:t>
                      </a:r>
                      <a:endParaRPr lang="es-ES" sz="3200" dirty="0">
                        <a:effectLst/>
                        <a:latin typeface="Calibri"/>
                        <a:ea typeface="Calibri"/>
                        <a:cs typeface="Cambria"/>
                      </a:endParaRPr>
                    </a:p>
                  </a:txBody>
                  <a:tcPr marL="68580" marR="68580" marT="0" marB="0"/>
                </a:tc>
                <a:tc>
                  <a:txBody>
                    <a:bodyPr/>
                    <a:lstStyle/>
                    <a:p>
                      <a:pPr algn="r">
                        <a:lnSpc>
                          <a:spcPct val="107000"/>
                        </a:lnSpc>
                        <a:spcAft>
                          <a:spcPts val="0"/>
                        </a:spcAft>
                      </a:pPr>
                      <a:r>
                        <a:rPr lang="es-ES" sz="3200">
                          <a:effectLst/>
                        </a:rPr>
                        <a:t>7.888</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190500">
                <a:tc>
                  <a:txBody>
                    <a:bodyPr/>
                    <a:lstStyle/>
                    <a:p>
                      <a:pPr>
                        <a:lnSpc>
                          <a:spcPct val="107000"/>
                        </a:lnSpc>
                        <a:spcAft>
                          <a:spcPts val="0"/>
                        </a:spcAft>
                      </a:pPr>
                      <a:r>
                        <a:rPr lang="es-ES" sz="3200" dirty="0">
                          <a:effectLst/>
                        </a:rPr>
                        <a:t>ECOGRAFÍAS</a:t>
                      </a:r>
                      <a:endParaRPr lang="es-ES" sz="3200" dirty="0">
                        <a:effectLst/>
                        <a:latin typeface="Calibri"/>
                        <a:ea typeface="Calibri"/>
                        <a:cs typeface="Cambria"/>
                      </a:endParaRPr>
                    </a:p>
                  </a:txBody>
                  <a:tcPr marL="68580" marR="68580" marT="0" marB="0"/>
                </a:tc>
                <a:tc>
                  <a:txBody>
                    <a:bodyPr/>
                    <a:lstStyle/>
                    <a:p>
                      <a:pPr algn="r">
                        <a:lnSpc>
                          <a:spcPct val="107000"/>
                        </a:lnSpc>
                        <a:spcAft>
                          <a:spcPts val="0"/>
                        </a:spcAft>
                      </a:pPr>
                      <a:r>
                        <a:rPr lang="es-ES" sz="3200" dirty="0">
                          <a:effectLst/>
                        </a:rPr>
                        <a:t>3.142</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bl>
          </a:graphicData>
        </a:graphic>
      </p:graphicFrame>
      <p:sp>
        <p:nvSpPr>
          <p:cNvPr id="11" name="10 Rectángulo"/>
          <p:cNvSpPr/>
          <p:nvPr/>
        </p:nvSpPr>
        <p:spPr>
          <a:xfrm>
            <a:off x="11464773" y="2290244"/>
            <a:ext cx="12058650" cy="1077218"/>
          </a:xfrm>
          <a:prstGeom prst="rect">
            <a:avLst/>
          </a:prstGeom>
        </p:spPr>
        <p:txBody>
          <a:bodyPr>
            <a:spAutoFit/>
          </a:bodyPr>
          <a:lstStyle/>
          <a:p>
            <a:r>
              <a:rPr lang="es-ES_tradnl" sz="3200" b="1" dirty="0"/>
              <a:t>ABASTECIMIENTO DE MEDICAMENTOS, DISPOSITIVOS MÉDICOS DE USO GENERAL Y DE LABORATORIO 2021</a:t>
            </a:r>
            <a:endParaRPr lang="es-ES" sz="3200" dirty="0"/>
          </a:p>
        </p:txBody>
      </p:sp>
      <p:graphicFrame>
        <p:nvGraphicFramePr>
          <p:cNvPr id="12" name="11 Tabla"/>
          <p:cNvGraphicFramePr>
            <a:graphicFrameLocks noGrp="1"/>
          </p:cNvGraphicFramePr>
          <p:nvPr>
            <p:extLst>
              <p:ext uri="{D42A27DB-BD31-4B8C-83A1-F6EECF244321}">
                <p14:modId xmlns:p14="http://schemas.microsoft.com/office/powerpoint/2010/main" val="2895887183"/>
              </p:ext>
            </p:extLst>
          </p:nvPr>
        </p:nvGraphicFramePr>
        <p:xfrm>
          <a:off x="11658600" y="3540912"/>
          <a:ext cx="11717338" cy="2609215"/>
        </p:xfrm>
        <a:graphic>
          <a:graphicData uri="http://schemas.openxmlformats.org/drawingml/2006/table">
            <a:tbl>
              <a:tblPr firstRow="1" firstCol="1" bandRow="1">
                <a:tableStyleId>{7DF18680-E054-41AD-8BC1-D1AEF772440D}</a:tableStyleId>
              </a:tblPr>
              <a:tblGrid>
                <a:gridCol w="7484303">
                  <a:extLst>
                    <a:ext uri="{9D8B030D-6E8A-4147-A177-3AD203B41FA5}">
                      <a16:colId xmlns="" xmlns:a16="http://schemas.microsoft.com/office/drawing/2014/main" val="20000"/>
                    </a:ext>
                  </a:extLst>
                </a:gridCol>
                <a:gridCol w="4233035">
                  <a:extLst>
                    <a:ext uri="{9D8B030D-6E8A-4147-A177-3AD203B41FA5}">
                      <a16:colId xmlns="" xmlns:a16="http://schemas.microsoft.com/office/drawing/2014/main" val="20001"/>
                    </a:ext>
                  </a:extLst>
                </a:gridCol>
              </a:tblGrid>
              <a:tr h="190500">
                <a:tc>
                  <a:txBody>
                    <a:bodyPr/>
                    <a:lstStyle/>
                    <a:p>
                      <a:pPr>
                        <a:lnSpc>
                          <a:spcPct val="107000"/>
                        </a:lnSpc>
                        <a:spcAft>
                          <a:spcPts val="0"/>
                        </a:spcAft>
                      </a:pPr>
                      <a:r>
                        <a:rPr lang="es-ES" sz="3200" dirty="0">
                          <a:effectLst/>
                        </a:rPr>
                        <a:t>DESCRIPCIÓN</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PORCENTAJE</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190500">
                <a:tc>
                  <a:txBody>
                    <a:bodyPr/>
                    <a:lstStyle/>
                    <a:p>
                      <a:pPr>
                        <a:lnSpc>
                          <a:spcPct val="107000"/>
                        </a:lnSpc>
                        <a:spcAft>
                          <a:spcPts val="0"/>
                        </a:spcAft>
                      </a:pPr>
                      <a:r>
                        <a:rPr lang="es-ES" sz="3200" dirty="0">
                          <a:effectLst/>
                        </a:rPr>
                        <a:t>MEDICAMENTOS </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74%</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190500">
                <a:tc>
                  <a:txBody>
                    <a:bodyPr/>
                    <a:lstStyle/>
                    <a:p>
                      <a:pPr>
                        <a:lnSpc>
                          <a:spcPct val="107000"/>
                        </a:lnSpc>
                        <a:spcAft>
                          <a:spcPts val="0"/>
                        </a:spcAft>
                      </a:pPr>
                      <a:r>
                        <a:rPr lang="es-ES" sz="3200" dirty="0">
                          <a:effectLst/>
                        </a:rPr>
                        <a:t>DISPOSITIVOS MÉDICOS DE USO GENERAL </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82%</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190500">
                <a:tc>
                  <a:txBody>
                    <a:bodyPr/>
                    <a:lstStyle/>
                    <a:p>
                      <a:pPr>
                        <a:lnSpc>
                          <a:spcPct val="107000"/>
                        </a:lnSpc>
                        <a:spcAft>
                          <a:spcPts val="0"/>
                        </a:spcAft>
                      </a:pPr>
                      <a:r>
                        <a:rPr lang="es-ES" sz="3200" dirty="0">
                          <a:effectLst/>
                        </a:rPr>
                        <a:t>DISPOSITIVOS E INSUMOS DE LABORATORIO CLÍNICO</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92%</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bl>
          </a:graphicData>
        </a:graphic>
      </p:graphicFrame>
      <p:sp>
        <p:nvSpPr>
          <p:cNvPr id="13" name="Título 1"/>
          <p:cNvSpPr txBox="1">
            <a:spLocks/>
          </p:cNvSpPr>
          <p:nvPr/>
        </p:nvSpPr>
        <p:spPr>
          <a:xfrm>
            <a:off x="1057567" y="6389849"/>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NUDOS CRITICOS</a:t>
            </a:r>
          </a:p>
        </p:txBody>
      </p:sp>
      <p:sp>
        <p:nvSpPr>
          <p:cNvPr id="14" name="Título 1">
            <a:extLst>
              <a:ext uri="{FF2B5EF4-FFF2-40B4-BE49-F238E27FC236}">
                <a16:creationId xmlns="" xmlns:a16="http://schemas.microsoft.com/office/drawing/2014/main" id="{2EF0BF3C-649A-4756-8F9F-C362F47A52DC}"/>
              </a:ext>
            </a:extLst>
          </p:cNvPr>
          <p:cNvSpPr txBox="1">
            <a:spLocks/>
          </p:cNvSpPr>
          <p:nvPr/>
        </p:nvSpPr>
        <p:spPr>
          <a:xfrm>
            <a:off x="12814675" y="6348627"/>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CONCLUSIONES</a:t>
            </a:r>
          </a:p>
        </p:txBody>
      </p:sp>
      <p:sp>
        <p:nvSpPr>
          <p:cNvPr id="15" name="14 CuadroTexto"/>
          <p:cNvSpPr txBox="1"/>
          <p:nvPr/>
        </p:nvSpPr>
        <p:spPr>
          <a:xfrm>
            <a:off x="1057568" y="7430978"/>
            <a:ext cx="10601032" cy="3046988"/>
          </a:xfrm>
          <a:prstGeom prst="rect">
            <a:avLst/>
          </a:prstGeom>
          <a:noFill/>
        </p:spPr>
        <p:txBody>
          <a:bodyPr wrap="square" rtlCol="0">
            <a:spAutoFit/>
          </a:bodyPr>
          <a:lstStyle/>
          <a:p>
            <a:pPr marL="571500" indent="-571500" algn="just">
              <a:buFont typeface="Arial" pitchFamily="34" charset="0"/>
              <a:buChar char="•"/>
            </a:pPr>
            <a:r>
              <a:rPr lang="es-ES" sz="3200" dirty="0"/>
              <a:t>Falta de especialistas y especialidades médicas.</a:t>
            </a:r>
          </a:p>
          <a:p>
            <a:pPr marL="571500" indent="-571500" algn="just">
              <a:buFont typeface="Arial" pitchFamily="34" charset="0"/>
              <a:buChar char="•"/>
            </a:pPr>
            <a:r>
              <a:rPr lang="es-ES" sz="3200" dirty="0"/>
              <a:t>Falta de digitalización de Historias Clínicas e implementación de nuevos sistemas de índole hospitalario.</a:t>
            </a:r>
          </a:p>
          <a:p>
            <a:pPr marL="571500" indent="-571500" algn="just">
              <a:buFont typeface="Arial" pitchFamily="34" charset="0"/>
              <a:buChar char="•"/>
            </a:pPr>
            <a:r>
              <a:rPr lang="es-ES" sz="3200" dirty="0"/>
              <a:t>Infraestructura hospitalaria no acorde para brindar servicios médicos.</a:t>
            </a:r>
          </a:p>
          <a:p>
            <a:pPr marL="571500" indent="-571500" algn="just">
              <a:buFont typeface="Arial" pitchFamily="34" charset="0"/>
              <a:buChar char="•"/>
            </a:pPr>
            <a:endParaRPr lang="es-ES" sz="3200" dirty="0"/>
          </a:p>
        </p:txBody>
      </p:sp>
      <p:sp>
        <p:nvSpPr>
          <p:cNvPr id="16" name="15 CuadroTexto"/>
          <p:cNvSpPr txBox="1"/>
          <p:nvPr/>
        </p:nvSpPr>
        <p:spPr>
          <a:xfrm>
            <a:off x="12814675" y="7481098"/>
            <a:ext cx="9972675" cy="2554545"/>
          </a:xfrm>
          <a:prstGeom prst="rect">
            <a:avLst/>
          </a:prstGeom>
          <a:noFill/>
        </p:spPr>
        <p:txBody>
          <a:bodyPr wrap="square" rtlCol="0">
            <a:spAutoFit/>
          </a:bodyPr>
          <a:lstStyle/>
          <a:p>
            <a:pPr marL="457200" indent="-457200" algn="just">
              <a:buFont typeface="Arial" pitchFamily="34" charset="0"/>
              <a:buChar char="•"/>
            </a:pPr>
            <a:r>
              <a:rPr lang="es-ES" sz="3200" dirty="0"/>
              <a:t>Es necesario que se cubra la brecha de Talento humano existente especialmente en enfermería.</a:t>
            </a:r>
          </a:p>
          <a:p>
            <a:pPr marL="457200" indent="-457200" algn="just">
              <a:buFont typeface="Arial" pitchFamily="34" charset="0"/>
              <a:buChar char="•"/>
            </a:pPr>
            <a:r>
              <a:rPr lang="es-ES" sz="3200" dirty="0"/>
              <a:t>Se trabajo arduamente en la validación de las necesidades y especificaciones técnicas para el equipamiento del nuevo Hospital Miguel H. Alcívar.</a:t>
            </a:r>
          </a:p>
        </p:txBody>
      </p:sp>
    </p:spTree>
    <p:extLst>
      <p:ext uri="{BB962C8B-B14F-4D97-AF65-F5344CB8AC3E}">
        <p14:creationId xmlns:p14="http://schemas.microsoft.com/office/powerpoint/2010/main" val="2870589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15714" y="0"/>
            <a:ext cx="24153670" cy="13862050"/>
          </a:xfrm>
          <a:prstGeom prst="rect">
            <a:avLst/>
          </a:prstGeom>
        </p:spPr>
      </p:pic>
      <p:pic>
        <p:nvPicPr>
          <p:cNvPr id="3" name="Imagen 2">
            <a:extLst>
              <a:ext uri="{FF2B5EF4-FFF2-40B4-BE49-F238E27FC236}">
                <a16:creationId xmlns="" xmlns:a16="http://schemas.microsoft.com/office/drawing/2014/main" id="{DE6F3FC9-8F23-4A2B-9B6A-0AC9BC616A03}"/>
              </a:ext>
            </a:extLst>
          </p:cNvPr>
          <p:cNvPicPr>
            <a:picLocks noChangeAspect="1"/>
          </p:cNvPicPr>
          <p:nvPr/>
        </p:nvPicPr>
        <p:blipFill>
          <a:blip r:embed="rId3"/>
          <a:stretch>
            <a:fillRect/>
          </a:stretch>
        </p:blipFill>
        <p:spPr>
          <a:xfrm>
            <a:off x="316" y="0"/>
            <a:ext cx="24121429" cy="13862050"/>
          </a:xfrm>
          <a:prstGeom prst="rect">
            <a:avLst/>
          </a:prstGeom>
        </p:spPr>
      </p:pic>
      <p:sp>
        <p:nvSpPr>
          <p:cNvPr id="2" name="Título 1"/>
          <p:cNvSpPr>
            <a:spLocks noGrp="1"/>
          </p:cNvSpPr>
          <p:nvPr>
            <p:ph type="ctrTitle"/>
          </p:nvPr>
        </p:nvSpPr>
        <p:spPr>
          <a:xfrm>
            <a:off x="1553172" y="5472732"/>
            <a:ext cx="23111816" cy="2260014"/>
          </a:xfrm>
        </p:spPr>
        <p:txBody>
          <a:bodyPr>
            <a:normAutofit/>
          </a:bodyPr>
          <a:lstStyle/>
          <a:p>
            <a:pPr algn="l"/>
            <a:r>
              <a:rPr lang="es-ES" sz="6000" b="1" dirty="0">
                <a:solidFill>
                  <a:schemeClr val="tx2">
                    <a:lumMod val="50000"/>
                  </a:schemeClr>
                </a:solidFill>
                <a:latin typeface="Arial"/>
                <a:cs typeface="Arial"/>
              </a:rPr>
              <a:t>EJE ESTRATÉGICO 5: </a:t>
            </a:r>
            <a:r>
              <a:rPr lang="es-EC" sz="6000" b="1" dirty="0">
                <a:solidFill>
                  <a:schemeClr val="tx2">
                    <a:lumMod val="50000"/>
                  </a:schemeClr>
                </a:solidFill>
                <a:latin typeface="Arial"/>
                <a:cs typeface="Arial"/>
              </a:rPr>
              <a:t>CALIDAD EN LA PROVISIÓN DEL SERVICIO DE SALUD</a:t>
            </a:r>
            <a:endParaRPr lang="es-ES" sz="6000" b="1" dirty="0">
              <a:solidFill>
                <a:schemeClr val="tx2">
                  <a:lumMod val="50000"/>
                </a:schemeClr>
              </a:solidFill>
              <a:latin typeface="Arial"/>
              <a:cs typeface="Arial"/>
            </a:endParaRPr>
          </a:p>
        </p:txBody>
      </p:sp>
    </p:spTree>
    <p:extLst>
      <p:ext uri="{BB962C8B-B14F-4D97-AF65-F5344CB8AC3E}">
        <p14:creationId xmlns:p14="http://schemas.microsoft.com/office/powerpoint/2010/main" val="1683745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E637EAFD-A332-4E7A-908B-77041EE594C7}"/>
              </a:ext>
            </a:extLst>
          </p:cNvPr>
          <p:cNvPicPr>
            <a:picLocks noChangeAspect="1"/>
          </p:cNvPicPr>
          <p:nvPr/>
        </p:nvPicPr>
        <p:blipFill>
          <a:blip r:embed="rId3"/>
          <a:stretch>
            <a:fillRect/>
          </a:stretch>
        </p:blipFill>
        <p:spPr>
          <a:xfrm>
            <a:off x="-31607" y="-353961"/>
            <a:ext cx="24121429" cy="13862050"/>
          </a:xfrm>
          <a:prstGeom prst="rect">
            <a:avLst/>
          </a:prstGeom>
        </p:spPr>
      </p:pic>
      <p:sp>
        <p:nvSpPr>
          <p:cNvPr id="7" name="Título 1"/>
          <p:cNvSpPr txBox="1">
            <a:spLocks/>
          </p:cNvSpPr>
          <p:nvPr/>
        </p:nvSpPr>
        <p:spPr>
          <a:xfrm>
            <a:off x="2623351" y="310424"/>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D4A02225-39E2-4CF7-8FDA-41EEB0BE4240}"/>
              </a:ext>
            </a:extLst>
          </p:cNvPr>
          <p:cNvSpPr txBox="1"/>
          <p:nvPr/>
        </p:nvSpPr>
        <p:spPr>
          <a:xfrm>
            <a:off x="735547" y="11126226"/>
            <a:ext cx="6989152" cy="1200329"/>
          </a:xfrm>
          <a:prstGeom prst="rect">
            <a:avLst/>
          </a:prstGeom>
          <a:noFill/>
        </p:spPr>
        <p:txBody>
          <a:bodyPr wrap="square" rtlCol="0">
            <a:spAutoFit/>
          </a:bodyPr>
          <a:lstStyle/>
          <a:p>
            <a:r>
              <a:rPr lang="es-EC" sz="2400" b="1" dirty="0"/>
              <a:t>FUENTE: Gestión de Calidad</a:t>
            </a:r>
          </a:p>
          <a:p>
            <a:r>
              <a:rPr lang="es-EC" sz="2400" b="1" dirty="0"/>
              <a:t>ELABORADO POR: Dr. Rolando Gras Rodríguez</a:t>
            </a:r>
          </a:p>
          <a:p>
            <a:r>
              <a:rPr lang="es-EC" sz="2400" b="1" dirty="0"/>
              <a:t>FECHA DE CORTE: 31/12/2021</a:t>
            </a:r>
          </a:p>
        </p:txBody>
      </p:sp>
      <p:sp>
        <p:nvSpPr>
          <p:cNvPr id="4" name="3 Rectángulo"/>
          <p:cNvSpPr/>
          <p:nvPr/>
        </p:nvSpPr>
        <p:spPr>
          <a:xfrm>
            <a:off x="2767375" y="1483848"/>
            <a:ext cx="7778668" cy="584775"/>
          </a:xfrm>
          <a:prstGeom prst="rect">
            <a:avLst/>
          </a:prstGeom>
        </p:spPr>
        <p:txBody>
          <a:bodyPr wrap="none">
            <a:spAutoFit/>
          </a:bodyPr>
          <a:lstStyle/>
          <a:p>
            <a:r>
              <a:rPr lang="es-ES_tradnl" sz="3200" b="1" dirty="0"/>
              <a:t>INDICADORES DE SEGURIDAD DEL PACIENTE:</a:t>
            </a:r>
            <a:endParaRPr lang="es-ES" sz="3200" b="1" dirty="0"/>
          </a:p>
        </p:txBody>
      </p:sp>
      <p:graphicFrame>
        <p:nvGraphicFramePr>
          <p:cNvPr id="10" name="9 Tabla"/>
          <p:cNvGraphicFramePr>
            <a:graphicFrameLocks noGrp="1"/>
          </p:cNvGraphicFramePr>
          <p:nvPr>
            <p:extLst>
              <p:ext uri="{D42A27DB-BD31-4B8C-83A1-F6EECF244321}">
                <p14:modId xmlns:p14="http://schemas.microsoft.com/office/powerpoint/2010/main" val="3405218047"/>
              </p:ext>
            </p:extLst>
          </p:nvPr>
        </p:nvGraphicFramePr>
        <p:xfrm>
          <a:off x="2850326" y="2068623"/>
          <a:ext cx="16932522" cy="3130805"/>
        </p:xfrm>
        <a:graphic>
          <a:graphicData uri="http://schemas.openxmlformats.org/drawingml/2006/table">
            <a:tbl>
              <a:tblPr firstRow="1" firstCol="1" bandRow="1">
                <a:tableStyleId>{7DF18680-E054-41AD-8BC1-D1AEF772440D}</a:tableStyleId>
              </a:tblPr>
              <a:tblGrid>
                <a:gridCol w="6615384">
                  <a:extLst>
                    <a:ext uri="{9D8B030D-6E8A-4147-A177-3AD203B41FA5}">
                      <a16:colId xmlns="" xmlns:a16="http://schemas.microsoft.com/office/drawing/2014/main" val="20000"/>
                    </a:ext>
                  </a:extLst>
                </a:gridCol>
                <a:gridCol w="3459389">
                  <a:extLst>
                    <a:ext uri="{9D8B030D-6E8A-4147-A177-3AD203B41FA5}">
                      <a16:colId xmlns="" xmlns:a16="http://schemas.microsoft.com/office/drawing/2014/main" val="20001"/>
                    </a:ext>
                  </a:extLst>
                </a:gridCol>
                <a:gridCol w="3459389">
                  <a:extLst>
                    <a:ext uri="{9D8B030D-6E8A-4147-A177-3AD203B41FA5}">
                      <a16:colId xmlns="" xmlns:a16="http://schemas.microsoft.com/office/drawing/2014/main" val="20002"/>
                    </a:ext>
                  </a:extLst>
                </a:gridCol>
                <a:gridCol w="3398360">
                  <a:extLst>
                    <a:ext uri="{9D8B030D-6E8A-4147-A177-3AD203B41FA5}">
                      <a16:colId xmlns="" xmlns:a16="http://schemas.microsoft.com/office/drawing/2014/main" val="20003"/>
                    </a:ext>
                  </a:extLst>
                </a:gridCol>
              </a:tblGrid>
              <a:tr h="443230">
                <a:tc rowSpan="2">
                  <a:txBody>
                    <a:bodyPr/>
                    <a:lstStyle/>
                    <a:p>
                      <a:pPr algn="ctr">
                        <a:lnSpc>
                          <a:spcPct val="107000"/>
                        </a:lnSpc>
                        <a:spcAft>
                          <a:spcPts val="0"/>
                        </a:spcAft>
                      </a:pPr>
                      <a:r>
                        <a:rPr lang="es-ES_tradnl" sz="2400" dirty="0">
                          <a:effectLst/>
                        </a:rPr>
                        <a:t>Proceso</a:t>
                      </a:r>
                      <a:endParaRPr lang="es-ES" sz="2400" dirty="0">
                        <a:effectLst/>
                        <a:latin typeface="Calibri"/>
                        <a:ea typeface="Calibri"/>
                        <a:cs typeface="Cambria"/>
                      </a:endParaRPr>
                    </a:p>
                  </a:txBody>
                  <a:tcPr marL="68580" marR="68580" marT="0" marB="0"/>
                </a:tc>
                <a:tc gridSpan="2">
                  <a:txBody>
                    <a:bodyPr/>
                    <a:lstStyle/>
                    <a:p>
                      <a:pPr algn="ctr">
                        <a:lnSpc>
                          <a:spcPct val="107000"/>
                        </a:lnSpc>
                        <a:spcAft>
                          <a:spcPts val="0"/>
                        </a:spcAft>
                      </a:pPr>
                      <a:r>
                        <a:rPr lang="es-ES_tradnl" sz="2400" dirty="0">
                          <a:effectLst/>
                        </a:rPr>
                        <a:t>CONSOLIDADO GENERAL DE NUMERADORES Y DENOMINADORES </a:t>
                      </a:r>
                      <a:endParaRPr lang="es-ES" sz="2400" dirty="0">
                        <a:effectLst/>
                        <a:latin typeface="Calibri"/>
                        <a:ea typeface="Calibri"/>
                        <a:cs typeface="Cambria"/>
                      </a:endParaRPr>
                    </a:p>
                  </a:txBody>
                  <a:tcPr marL="68580" marR="68580" marT="0" marB="0"/>
                </a:tc>
                <a:tc hMerge="1">
                  <a:txBody>
                    <a:bodyPr/>
                    <a:lstStyle/>
                    <a:p>
                      <a:endParaRPr lang="es-ES"/>
                    </a:p>
                  </a:txBody>
                  <a:tcPr/>
                </a:tc>
                <a:tc rowSpan="2">
                  <a:txBody>
                    <a:bodyPr/>
                    <a:lstStyle/>
                    <a:p>
                      <a:pPr algn="ctr">
                        <a:lnSpc>
                          <a:spcPct val="107000"/>
                        </a:lnSpc>
                        <a:spcAft>
                          <a:spcPts val="0"/>
                        </a:spcAft>
                      </a:pPr>
                      <a:r>
                        <a:rPr lang="es-ES_tradnl" sz="2400">
                          <a:effectLst/>
                        </a:rPr>
                        <a:t>% CUMPLIMIENTO ANUAL</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0">
                <a:tc vMerge="1">
                  <a:txBody>
                    <a:bodyPr/>
                    <a:lstStyle/>
                    <a:p>
                      <a:endParaRPr lang="es-ES"/>
                    </a:p>
                  </a:txBody>
                  <a:tcPr/>
                </a:tc>
                <a:tc>
                  <a:txBody>
                    <a:bodyPr/>
                    <a:lstStyle/>
                    <a:p>
                      <a:pPr algn="ctr">
                        <a:lnSpc>
                          <a:spcPct val="107000"/>
                        </a:lnSpc>
                        <a:spcAft>
                          <a:spcPts val="0"/>
                        </a:spcAft>
                      </a:pPr>
                      <a:r>
                        <a:rPr lang="es-ES_tradnl" sz="2400">
                          <a:effectLst/>
                        </a:rPr>
                        <a:t>N</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D</a:t>
                      </a:r>
                      <a:endParaRPr lang="es-ES" sz="2400">
                        <a:effectLst/>
                        <a:latin typeface="Calibri"/>
                        <a:ea typeface="Calibri"/>
                        <a:cs typeface="Cambria"/>
                      </a:endParaRPr>
                    </a:p>
                  </a:txBody>
                  <a:tcPr marL="68580" marR="68580" marT="0" marB="0"/>
                </a:tc>
                <a:tc vMerge="1">
                  <a:txBody>
                    <a:bodyPr/>
                    <a:lstStyle/>
                    <a:p>
                      <a:endParaRPr lang="es-ES"/>
                    </a:p>
                  </a:txBody>
                  <a:tcPr/>
                </a:tc>
                <a:extLst>
                  <a:ext uri="{0D108BD9-81ED-4DB2-BD59-A6C34878D82A}">
                    <a16:rowId xmlns="" xmlns:a16="http://schemas.microsoft.com/office/drawing/2014/main" val="10001"/>
                  </a:ext>
                </a:extLst>
              </a:tr>
              <a:tr h="0">
                <a:tc>
                  <a:txBody>
                    <a:bodyPr/>
                    <a:lstStyle/>
                    <a:p>
                      <a:pPr algn="just">
                        <a:lnSpc>
                          <a:spcPct val="107000"/>
                        </a:lnSpc>
                        <a:spcAft>
                          <a:spcPts val="0"/>
                        </a:spcAft>
                      </a:pPr>
                      <a:r>
                        <a:rPr lang="es-ES_tradnl" sz="2400">
                          <a:effectLst/>
                        </a:rPr>
                        <a:t>Registro de Información de Pacientes Sin Brazalete</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2</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9.363</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0.02</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0">
                <a:tc>
                  <a:txBody>
                    <a:bodyPr/>
                    <a:lstStyle/>
                    <a:p>
                      <a:pPr algn="just">
                        <a:lnSpc>
                          <a:spcPct val="107000"/>
                        </a:lnSpc>
                        <a:spcAft>
                          <a:spcPts val="0"/>
                        </a:spcAft>
                      </a:pPr>
                      <a:r>
                        <a:rPr lang="es-ES_tradnl" sz="2400">
                          <a:effectLst/>
                        </a:rPr>
                        <a:t>Registro de Notificación de Eventos Relacionados con la Seguridad del Paciente</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25</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25</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100</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0">
                <a:tc>
                  <a:txBody>
                    <a:bodyPr/>
                    <a:lstStyle/>
                    <a:p>
                      <a:pPr algn="just">
                        <a:lnSpc>
                          <a:spcPct val="107000"/>
                        </a:lnSpc>
                        <a:spcAft>
                          <a:spcPts val="0"/>
                        </a:spcAft>
                      </a:pPr>
                      <a:r>
                        <a:rPr lang="es-ES_tradnl" sz="2400">
                          <a:effectLst/>
                        </a:rPr>
                        <a:t>Registro de la Aplicación de la Lista de Verificación de Cirugía Segura</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2.777</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2.777</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100</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bl>
          </a:graphicData>
        </a:graphic>
      </p:graphicFrame>
      <p:sp>
        <p:nvSpPr>
          <p:cNvPr id="11" name="10 Rectángulo"/>
          <p:cNvSpPr/>
          <p:nvPr/>
        </p:nvSpPr>
        <p:spPr>
          <a:xfrm>
            <a:off x="5389382" y="5199428"/>
            <a:ext cx="12058650" cy="584775"/>
          </a:xfrm>
          <a:prstGeom prst="rect">
            <a:avLst/>
          </a:prstGeom>
        </p:spPr>
        <p:txBody>
          <a:bodyPr>
            <a:spAutoFit/>
          </a:bodyPr>
          <a:lstStyle/>
          <a:p>
            <a:r>
              <a:rPr lang="es-EC" sz="3200" b="1" dirty="0"/>
              <a:t>PERTINENCIA DE CESÁREAS ENERO A DICIEMBRE 2021</a:t>
            </a:r>
            <a:endParaRPr lang="es-ES" sz="3200" dirty="0"/>
          </a:p>
        </p:txBody>
      </p:sp>
      <p:graphicFrame>
        <p:nvGraphicFramePr>
          <p:cNvPr id="12" name="11 Tabla"/>
          <p:cNvGraphicFramePr>
            <a:graphicFrameLocks noGrp="1"/>
          </p:cNvGraphicFramePr>
          <p:nvPr>
            <p:extLst>
              <p:ext uri="{D42A27DB-BD31-4B8C-83A1-F6EECF244321}">
                <p14:modId xmlns:p14="http://schemas.microsoft.com/office/powerpoint/2010/main" val="332627645"/>
              </p:ext>
            </p:extLst>
          </p:nvPr>
        </p:nvGraphicFramePr>
        <p:xfrm>
          <a:off x="4680416" y="5784203"/>
          <a:ext cx="12973955" cy="5478914"/>
        </p:xfrm>
        <a:graphic>
          <a:graphicData uri="http://schemas.openxmlformats.org/drawingml/2006/table">
            <a:tbl>
              <a:tblPr firstRow="1" firstCol="1" bandRow="1">
                <a:tableStyleId>{7DF18680-E054-41AD-8BC1-D1AEF772440D}</a:tableStyleId>
              </a:tblPr>
              <a:tblGrid>
                <a:gridCol w="3920219">
                  <a:extLst>
                    <a:ext uri="{9D8B030D-6E8A-4147-A177-3AD203B41FA5}">
                      <a16:colId xmlns="" xmlns:a16="http://schemas.microsoft.com/office/drawing/2014/main" val="20000"/>
                    </a:ext>
                  </a:extLst>
                </a:gridCol>
                <a:gridCol w="3017912">
                  <a:extLst>
                    <a:ext uri="{9D8B030D-6E8A-4147-A177-3AD203B41FA5}">
                      <a16:colId xmlns="" xmlns:a16="http://schemas.microsoft.com/office/drawing/2014/main" val="20001"/>
                    </a:ext>
                  </a:extLst>
                </a:gridCol>
                <a:gridCol w="3017912">
                  <a:extLst>
                    <a:ext uri="{9D8B030D-6E8A-4147-A177-3AD203B41FA5}">
                      <a16:colId xmlns="" xmlns:a16="http://schemas.microsoft.com/office/drawing/2014/main" val="20002"/>
                    </a:ext>
                  </a:extLst>
                </a:gridCol>
                <a:gridCol w="3017912">
                  <a:extLst>
                    <a:ext uri="{9D8B030D-6E8A-4147-A177-3AD203B41FA5}">
                      <a16:colId xmlns="" xmlns:a16="http://schemas.microsoft.com/office/drawing/2014/main" val="20003"/>
                    </a:ext>
                  </a:extLst>
                </a:gridCol>
              </a:tblGrid>
              <a:tr h="322296">
                <a:tc>
                  <a:txBody>
                    <a:bodyPr/>
                    <a:lstStyle/>
                    <a:p>
                      <a:pPr algn="just">
                        <a:lnSpc>
                          <a:spcPct val="107000"/>
                        </a:lnSpc>
                        <a:spcAft>
                          <a:spcPts val="0"/>
                        </a:spcAft>
                      </a:pPr>
                      <a:r>
                        <a:rPr lang="es-ES_tradnl" sz="2400" dirty="0">
                          <a:effectLst/>
                        </a:rPr>
                        <a:t>GINECOLOGÍA &amp; OBSTETRICIA</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PARTOS</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CESÁREAS</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NACIDOS VIVOS</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143510">
                <a:tc>
                  <a:txBody>
                    <a:bodyPr/>
                    <a:lstStyle/>
                    <a:p>
                      <a:pPr algn="just">
                        <a:lnSpc>
                          <a:spcPct val="107000"/>
                        </a:lnSpc>
                        <a:spcAft>
                          <a:spcPts val="0"/>
                        </a:spcAft>
                      </a:pPr>
                      <a:r>
                        <a:rPr lang="es-ES_tradnl" sz="2400">
                          <a:effectLst/>
                        </a:rPr>
                        <a:t>ENERO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43</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44</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87</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150495">
                <a:tc>
                  <a:txBody>
                    <a:bodyPr/>
                    <a:lstStyle/>
                    <a:p>
                      <a:pPr algn="just">
                        <a:lnSpc>
                          <a:spcPct val="107000"/>
                        </a:lnSpc>
                        <a:spcAft>
                          <a:spcPts val="0"/>
                        </a:spcAft>
                      </a:pPr>
                      <a:r>
                        <a:rPr lang="es-ES_tradnl" sz="2400">
                          <a:effectLst/>
                        </a:rPr>
                        <a:t>FEBRERO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62</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52</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114</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143510">
                <a:tc>
                  <a:txBody>
                    <a:bodyPr/>
                    <a:lstStyle/>
                    <a:p>
                      <a:pPr algn="just">
                        <a:lnSpc>
                          <a:spcPct val="107000"/>
                        </a:lnSpc>
                        <a:spcAft>
                          <a:spcPts val="0"/>
                        </a:spcAft>
                      </a:pPr>
                      <a:r>
                        <a:rPr lang="es-ES_tradnl" sz="2400">
                          <a:effectLst/>
                        </a:rPr>
                        <a:t>MARZO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60</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53</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113</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143510">
                <a:tc>
                  <a:txBody>
                    <a:bodyPr/>
                    <a:lstStyle/>
                    <a:p>
                      <a:pPr algn="just">
                        <a:lnSpc>
                          <a:spcPct val="107000"/>
                        </a:lnSpc>
                        <a:spcAft>
                          <a:spcPts val="0"/>
                        </a:spcAft>
                      </a:pPr>
                      <a:r>
                        <a:rPr lang="es-ES_tradnl" sz="2400">
                          <a:effectLst/>
                        </a:rPr>
                        <a:t>ABRIL</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66</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59</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125</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143510">
                <a:tc>
                  <a:txBody>
                    <a:bodyPr/>
                    <a:lstStyle/>
                    <a:p>
                      <a:pPr algn="just">
                        <a:lnSpc>
                          <a:spcPct val="107000"/>
                        </a:lnSpc>
                        <a:spcAft>
                          <a:spcPts val="0"/>
                        </a:spcAft>
                      </a:pPr>
                      <a:r>
                        <a:rPr lang="es-ES_tradnl" sz="2400">
                          <a:effectLst/>
                        </a:rPr>
                        <a:t>MAYO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59</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46</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105</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r h="143510">
                <a:tc>
                  <a:txBody>
                    <a:bodyPr/>
                    <a:lstStyle/>
                    <a:p>
                      <a:pPr algn="just">
                        <a:lnSpc>
                          <a:spcPct val="107000"/>
                        </a:lnSpc>
                        <a:spcAft>
                          <a:spcPts val="0"/>
                        </a:spcAft>
                      </a:pPr>
                      <a:r>
                        <a:rPr lang="es-ES_tradnl" sz="2400">
                          <a:effectLst/>
                        </a:rPr>
                        <a:t>JUNIO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62</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41</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103</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6"/>
                  </a:ext>
                </a:extLst>
              </a:tr>
              <a:tr h="143510">
                <a:tc>
                  <a:txBody>
                    <a:bodyPr/>
                    <a:lstStyle/>
                    <a:p>
                      <a:pPr algn="just">
                        <a:lnSpc>
                          <a:spcPct val="107000"/>
                        </a:lnSpc>
                        <a:spcAft>
                          <a:spcPts val="0"/>
                        </a:spcAft>
                      </a:pPr>
                      <a:r>
                        <a:rPr lang="es-ES_tradnl" sz="2400">
                          <a:effectLst/>
                        </a:rPr>
                        <a:t>JULIO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78</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39</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117</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7"/>
                  </a:ext>
                </a:extLst>
              </a:tr>
              <a:tr h="136525">
                <a:tc>
                  <a:txBody>
                    <a:bodyPr/>
                    <a:lstStyle/>
                    <a:p>
                      <a:pPr algn="just">
                        <a:lnSpc>
                          <a:spcPct val="107000"/>
                        </a:lnSpc>
                        <a:spcAft>
                          <a:spcPts val="0"/>
                        </a:spcAft>
                      </a:pPr>
                      <a:r>
                        <a:rPr lang="es-ES_tradnl" sz="2400">
                          <a:effectLst/>
                        </a:rPr>
                        <a:t>AGOSTO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65</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35</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100</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8"/>
                  </a:ext>
                </a:extLst>
              </a:tr>
              <a:tr h="143510">
                <a:tc>
                  <a:txBody>
                    <a:bodyPr/>
                    <a:lstStyle/>
                    <a:p>
                      <a:pPr algn="just">
                        <a:lnSpc>
                          <a:spcPct val="107000"/>
                        </a:lnSpc>
                        <a:spcAft>
                          <a:spcPts val="0"/>
                        </a:spcAft>
                      </a:pPr>
                      <a:r>
                        <a:rPr lang="es-ES_tradnl" sz="2400">
                          <a:effectLst/>
                        </a:rPr>
                        <a:t>SEPTIEMBRE</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53</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37</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90</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9"/>
                  </a:ext>
                </a:extLst>
              </a:tr>
              <a:tr h="143510">
                <a:tc>
                  <a:txBody>
                    <a:bodyPr/>
                    <a:lstStyle/>
                    <a:p>
                      <a:pPr algn="just">
                        <a:lnSpc>
                          <a:spcPct val="107000"/>
                        </a:lnSpc>
                        <a:spcAft>
                          <a:spcPts val="0"/>
                        </a:spcAft>
                      </a:pPr>
                      <a:r>
                        <a:rPr lang="es-ES_tradnl" sz="2400">
                          <a:effectLst/>
                        </a:rPr>
                        <a:t>OCTUBRE</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65</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40</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105</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10"/>
                  </a:ext>
                </a:extLst>
              </a:tr>
              <a:tr h="130175">
                <a:tc>
                  <a:txBody>
                    <a:bodyPr/>
                    <a:lstStyle/>
                    <a:p>
                      <a:pPr algn="just">
                        <a:lnSpc>
                          <a:spcPct val="107000"/>
                        </a:lnSpc>
                        <a:spcAft>
                          <a:spcPts val="0"/>
                        </a:spcAft>
                      </a:pPr>
                      <a:r>
                        <a:rPr lang="es-ES_tradnl" sz="2400">
                          <a:effectLst/>
                        </a:rPr>
                        <a:t>NOVIEMBRE</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62</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36</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98</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11"/>
                  </a:ext>
                </a:extLst>
              </a:tr>
              <a:tr h="130175">
                <a:tc>
                  <a:txBody>
                    <a:bodyPr/>
                    <a:lstStyle/>
                    <a:p>
                      <a:pPr algn="just">
                        <a:lnSpc>
                          <a:spcPct val="107000"/>
                        </a:lnSpc>
                        <a:spcAft>
                          <a:spcPts val="0"/>
                        </a:spcAft>
                      </a:pPr>
                      <a:r>
                        <a:rPr lang="es-ES_tradnl" sz="2400">
                          <a:effectLst/>
                        </a:rPr>
                        <a:t>DICIEMBRE</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50</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a:effectLst/>
                        </a:rPr>
                        <a:t>61</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111</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12"/>
                  </a:ext>
                </a:extLst>
              </a:tr>
              <a:tr h="143510">
                <a:tc>
                  <a:txBody>
                    <a:bodyPr/>
                    <a:lstStyle/>
                    <a:p>
                      <a:pPr algn="just">
                        <a:lnSpc>
                          <a:spcPct val="107000"/>
                        </a:lnSpc>
                        <a:spcAft>
                          <a:spcPts val="0"/>
                        </a:spcAft>
                      </a:pPr>
                      <a:r>
                        <a:rPr lang="es-ES_tradnl" sz="2400" dirty="0">
                          <a:effectLst/>
                        </a:rPr>
                        <a:t>TOTAL</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725</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543</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400" dirty="0">
                          <a:effectLst/>
                        </a:rPr>
                        <a:t>1.268</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409192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BE0B74AD-F053-4C2B-970C-EEEAF0CAD1CD}"/>
              </a:ext>
            </a:extLst>
          </p:cNvPr>
          <p:cNvPicPr>
            <a:picLocks noChangeAspect="1"/>
          </p:cNvPicPr>
          <p:nvPr/>
        </p:nvPicPr>
        <p:blipFill>
          <a:blip r:embed="rId4"/>
          <a:stretch>
            <a:fillRect/>
          </a:stretch>
        </p:blipFill>
        <p:spPr>
          <a:xfrm>
            <a:off x="0" y="0"/>
            <a:ext cx="24122063" cy="13862049"/>
          </a:xfrm>
          <a:prstGeom prst="rect">
            <a:avLst/>
          </a:prstGeom>
        </p:spPr>
      </p:pic>
      <p:sp>
        <p:nvSpPr>
          <p:cNvPr id="7" name="Título 1"/>
          <p:cNvSpPr>
            <a:spLocks noGrp="1"/>
          </p:cNvSpPr>
          <p:nvPr>
            <p:ph type="ctrTitle"/>
          </p:nvPr>
        </p:nvSpPr>
        <p:spPr>
          <a:xfrm>
            <a:off x="1659147" y="5483260"/>
            <a:ext cx="20382706" cy="2260014"/>
          </a:xfrm>
        </p:spPr>
        <p:txBody>
          <a:bodyPr>
            <a:normAutofit/>
          </a:bodyPr>
          <a:lstStyle/>
          <a:p>
            <a:r>
              <a:rPr lang="es-ES" sz="6000" b="1" dirty="0">
                <a:solidFill>
                  <a:schemeClr val="tx2">
                    <a:lumMod val="50000"/>
                  </a:schemeClr>
                </a:solidFill>
                <a:latin typeface="Arial"/>
                <a:cs typeface="Arial"/>
              </a:rPr>
              <a:t>EJE ESTRATÉGICO 1: GOBERNANZA DE LA SALUD </a:t>
            </a:r>
          </a:p>
        </p:txBody>
      </p:sp>
    </p:spTree>
    <p:extLst>
      <p:ext uri="{BB962C8B-B14F-4D97-AF65-F5344CB8AC3E}">
        <p14:creationId xmlns:p14="http://schemas.microsoft.com/office/powerpoint/2010/main" val="800826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C2A2B3B1-9004-450A-B238-3D2B7F57EB7F}"/>
              </a:ext>
            </a:extLst>
          </p:cNvPr>
          <p:cNvPicPr>
            <a:picLocks noChangeAspect="1"/>
          </p:cNvPicPr>
          <p:nvPr/>
        </p:nvPicPr>
        <p:blipFill>
          <a:blip r:embed="rId3"/>
          <a:stretch>
            <a:fillRect/>
          </a:stretch>
        </p:blipFill>
        <p:spPr>
          <a:xfrm>
            <a:off x="316" y="0"/>
            <a:ext cx="24121429" cy="13862050"/>
          </a:xfrm>
          <a:prstGeom prst="rect">
            <a:avLst/>
          </a:prstGeom>
        </p:spPr>
      </p:pic>
      <p:sp>
        <p:nvSpPr>
          <p:cNvPr id="10" name="CuadroTexto 9">
            <a:extLst>
              <a:ext uri="{FF2B5EF4-FFF2-40B4-BE49-F238E27FC236}">
                <a16:creationId xmlns="" xmlns:a16="http://schemas.microsoft.com/office/drawing/2014/main" id="{7F4C7CB0-5B0E-4BD7-A89F-55EC5B8DA1D1}"/>
              </a:ext>
            </a:extLst>
          </p:cNvPr>
          <p:cNvSpPr txBox="1"/>
          <p:nvPr/>
        </p:nvSpPr>
        <p:spPr>
          <a:xfrm>
            <a:off x="1057567" y="11374187"/>
            <a:ext cx="10172407" cy="1200329"/>
          </a:xfrm>
          <a:prstGeom prst="rect">
            <a:avLst/>
          </a:prstGeom>
          <a:noFill/>
        </p:spPr>
        <p:txBody>
          <a:bodyPr wrap="square" rtlCol="0">
            <a:spAutoFit/>
          </a:bodyPr>
          <a:lstStyle/>
          <a:p>
            <a:r>
              <a:rPr lang="es-EC" sz="2400" b="1" dirty="0"/>
              <a:t>FUENTE :</a:t>
            </a:r>
            <a:r>
              <a:rPr lang="es-ES" sz="2400" b="1" dirty="0"/>
              <a:t>Resultados de índice de satisfacción de la calidad de los servicios</a:t>
            </a:r>
            <a:endParaRPr lang="es-EC" sz="2400" b="1" dirty="0"/>
          </a:p>
          <a:p>
            <a:r>
              <a:rPr lang="es-EC" sz="2400" b="1" dirty="0"/>
              <a:t>ELABORADO POR: Dr. Rolando Gras Rodríguez </a:t>
            </a:r>
          </a:p>
          <a:p>
            <a:r>
              <a:rPr lang="es-EC" sz="2400" b="1" dirty="0"/>
              <a:t>FECHA DE CORTE: 31/12/2021</a:t>
            </a:r>
          </a:p>
        </p:txBody>
      </p:sp>
      <p:sp>
        <p:nvSpPr>
          <p:cNvPr id="7" name="Título 1"/>
          <p:cNvSpPr txBox="1">
            <a:spLocks/>
          </p:cNvSpPr>
          <p:nvPr/>
        </p:nvSpPr>
        <p:spPr>
          <a:xfrm>
            <a:off x="1057568" y="514933"/>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4" name="3 Rectángulo"/>
          <p:cNvSpPr/>
          <p:nvPr/>
        </p:nvSpPr>
        <p:spPr>
          <a:xfrm>
            <a:off x="12045228" y="1904346"/>
            <a:ext cx="11911816" cy="1077218"/>
          </a:xfrm>
          <a:prstGeom prst="rect">
            <a:avLst/>
          </a:prstGeom>
        </p:spPr>
        <p:txBody>
          <a:bodyPr wrap="square">
            <a:spAutoFit/>
          </a:bodyPr>
          <a:lstStyle/>
          <a:p>
            <a:pPr algn="ctr"/>
            <a:r>
              <a:rPr lang="es-ES_tradnl" sz="3200" b="1" dirty="0"/>
              <a:t>RESULTADOS OBTENIDOS DE SATISFACCIÓN AL USUARIO CUARTO TRIMESTRE 2021.</a:t>
            </a:r>
            <a:endParaRPr lang="es-ES" sz="3200" dirty="0"/>
          </a:p>
        </p:txBody>
      </p:sp>
      <p:pic>
        <p:nvPicPr>
          <p:cNvPr id="13" name="12 Imagen"/>
          <p:cNvPicPr/>
          <p:nvPr/>
        </p:nvPicPr>
        <p:blipFill rotWithShape="1">
          <a:blip r:embed="rId4"/>
          <a:srcRect l="38667" t="43399" r="24933" b="18420"/>
          <a:stretch/>
        </p:blipFill>
        <p:spPr bwMode="auto">
          <a:xfrm>
            <a:off x="13480869" y="2981565"/>
            <a:ext cx="9752485" cy="5195996"/>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1057568" y="1611959"/>
            <a:ext cx="4651402" cy="584775"/>
          </a:xfrm>
          <a:prstGeom prst="rect">
            <a:avLst/>
          </a:prstGeom>
        </p:spPr>
        <p:txBody>
          <a:bodyPr wrap="none">
            <a:spAutoFit/>
          </a:bodyPr>
          <a:lstStyle/>
          <a:p>
            <a:r>
              <a:rPr lang="es-EC" sz="3200" b="1" dirty="0"/>
              <a:t>COMITES HOSPITALARIOS.</a:t>
            </a:r>
            <a:endParaRPr lang="es-ES" sz="3200" dirty="0"/>
          </a:p>
        </p:txBody>
      </p:sp>
      <p:sp>
        <p:nvSpPr>
          <p:cNvPr id="15" name="14 Rectángulo"/>
          <p:cNvSpPr/>
          <p:nvPr/>
        </p:nvSpPr>
        <p:spPr>
          <a:xfrm>
            <a:off x="727975" y="2394089"/>
            <a:ext cx="12058650" cy="4031873"/>
          </a:xfrm>
          <a:prstGeom prst="rect">
            <a:avLst/>
          </a:prstGeom>
        </p:spPr>
        <p:txBody>
          <a:bodyPr>
            <a:spAutoFit/>
          </a:bodyPr>
          <a:lstStyle/>
          <a:p>
            <a:pPr marL="457200" indent="-457200">
              <a:buFont typeface="Arial" pitchFamily="34" charset="0"/>
              <a:buChar char="•"/>
            </a:pPr>
            <a:r>
              <a:rPr lang="es-EC" sz="3200" dirty="0"/>
              <a:t>Comité de Gestión de la calidad de la atención en salud</a:t>
            </a:r>
          </a:p>
          <a:p>
            <a:pPr lvl="0"/>
            <a:r>
              <a:rPr lang="es-MX" sz="3200" dirty="0"/>
              <a:t> </a:t>
            </a:r>
            <a:r>
              <a:rPr lang="es-MX" sz="3200" dirty="0" smtClean="0"/>
              <a:t>    </a:t>
            </a:r>
            <a:r>
              <a:rPr lang="es-EC" sz="3200" dirty="0" smtClean="0"/>
              <a:t>Comité </a:t>
            </a:r>
            <a:r>
              <a:rPr lang="es-EC" sz="3200" dirty="0"/>
              <a:t>Técnico de Seguridad del Paciente</a:t>
            </a:r>
            <a:endParaRPr lang="es-ES" sz="3200" dirty="0"/>
          </a:p>
          <a:p>
            <a:pPr marL="457200" lvl="0" indent="-457200">
              <a:buFont typeface="Arial" pitchFamily="34" charset="0"/>
              <a:buChar char="•"/>
            </a:pPr>
            <a:r>
              <a:rPr lang="es-EC" sz="3200" dirty="0"/>
              <a:t>Comité Técnico para la prevención y control de infecciones Asociadas a la atención de salud</a:t>
            </a:r>
            <a:endParaRPr lang="es-ES" sz="3200" dirty="0"/>
          </a:p>
          <a:p>
            <a:pPr marL="457200" lvl="0" indent="-457200">
              <a:buFont typeface="Arial" pitchFamily="34" charset="0"/>
              <a:buChar char="•"/>
            </a:pPr>
            <a:r>
              <a:rPr lang="es-EC" sz="3200" dirty="0"/>
              <a:t>Comité Técnico de Farmacoterapia</a:t>
            </a:r>
            <a:endParaRPr lang="es-ES" sz="3200" dirty="0"/>
          </a:p>
          <a:p>
            <a:pPr marL="457200" lvl="0" indent="-457200">
              <a:buFont typeface="Arial" pitchFamily="34" charset="0"/>
              <a:buChar char="•"/>
            </a:pPr>
            <a:r>
              <a:rPr lang="es-EC" sz="3200" dirty="0"/>
              <a:t>Comité Técnico de Auditoria para el mejoramiento de la calidad de la atención de salud e historia clínica </a:t>
            </a:r>
            <a:endParaRPr lang="es-ES" sz="3200" dirty="0"/>
          </a:p>
          <a:p>
            <a:pPr marL="457200" indent="-457200">
              <a:buFont typeface="Arial" pitchFamily="34" charset="0"/>
              <a:buChar char="•"/>
            </a:pPr>
            <a:endParaRPr lang="es-ES" sz="3200" dirty="0"/>
          </a:p>
        </p:txBody>
      </p:sp>
      <p:sp>
        <p:nvSpPr>
          <p:cNvPr id="20" name="19 Rectángulo"/>
          <p:cNvSpPr/>
          <p:nvPr/>
        </p:nvSpPr>
        <p:spPr>
          <a:xfrm>
            <a:off x="1057568" y="7365808"/>
            <a:ext cx="12058650" cy="584775"/>
          </a:xfrm>
          <a:prstGeom prst="rect">
            <a:avLst/>
          </a:prstGeom>
        </p:spPr>
        <p:txBody>
          <a:bodyPr>
            <a:spAutoFit/>
          </a:bodyPr>
          <a:lstStyle/>
          <a:p>
            <a:pPr algn="just"/>
            <a:r>
              <a:rPr lang="es-EC" sz="3200" b="1" dirty="0"/>
              <a:t>GARANTÍA DE SERVICIOS Y LA SATISFACCIÓN DE LOS PACIENTES.</a:t>
            </a:r>
            <a:endParaRPr lang="es-ES" sz="3200" b="1" dirty="0"/>
          </a:p>
        </p:txBody>
      </p:sp>
      <p:graphicFrame>
        <p:nvGraphicFramePr>
          <p:cNvPr id="21" name="20 Tabla"/>
          <p:cNvGraphicFramePr>
            <a:graphicFrameLocks noGrp="1"/>
          </p:cNvGraphicFramePr>
          <p:nvPr>
            <p:extLst>
              <p:ext uri="{D42A27DB-BD31-4B8C-83A1-F6EECF244321}">
                <p14:modId xmlns:p14="http://schemas.microsoft.com/office/powerpoint/2010/main" val="1711778482"/>
              </p:ext>
            </p:extLst>
          </p:nvPr>
        </p:nvGraphicFramePr>
        <p:xfrm>
          <a:off x="1057568" y="8218009"/>
          <a:ext cx="15047607" cy="3130931"/>
        </p:xfrm>
        <a:graphic>
          <a:graphicData uri="http://schemas.openxmlformats.org/drawingml/2006/table">
            <a:tbl>
              <a:tblPr>
                <a:tableStyleId>{22838BEF-8BB2-4498-84A7-C5851F593DF1}</a:tableStyleId>
              </a:tblPr>
              <a:tblGrid>
                <a:gridCol w="2628922">
                  <a:extLst>
                    <a:ext uri="{9D8B030D-6E8A-4147-A177-3AD203B41FA5}">
                      <a16:colId xmlns="" xmlns:a16="http://schemas.microsoft.com/office/drawing/2014/main" val="20000"/>
                    </a:ext>
                  </a:extLst>
                </a:gridCol>
                <a:gridCol w="2922164">
                  <a:extLst>
                    <a:ext uri="{9D8B030D-6E8A-4147-A177-3AD203B41FA5}">
                      <a16:colId xmlns="" xmlns:a16="http://schemas.microsoft.com/office/drawing/2014/main" val="20001"/>
                    </a:ext>
                  </a:extLst>
                </a:gridCol>
                <a:gridCol w="3166190">
                  <a:extLst>
                    <a:ext uri="{9D8B030D-6E8A-4147-A177-3AD203B41FA5}">
                      <a16:colId xmlns="" xmlns:a16="http://schemas.microsoft.com/office/drawing/2014/main" val="20002"/>
                    </a:ext>
                  </a:extLst>
                </a:gridCol>
                <a:gridCol w="3652194">
                  <a:extLst>
                    <a:ext uri="{9D8B030D-6E8A-4147-A177-3AD203B41FA5}">
                      <a16:colId xmlns="" xmlns:a16="http://schemas.microsoft.com/office/drawing/2014/main" val="20003"/>
                    </a:ext>
                  </a:extLst>
                </a:gridCol>
                <a:gridCol w="2678137">
                  <a:extLst>
                    <a:ext uri="{9D8B030D-6E8A-4147-A177-3AD203B41FA5}">
                      <a16:colId xmlns="" xmlns:a16="http://schemas.microsoft.com/office/drawing/2014/main" val="20004"/>
                    </a:ext>
                  </a:extLst>
                </a:gridCol>
              </a:tblGrid>
              <a:tr h="1254352">
                <a:tc>
                  <a:txBody>
                    <a:bodyPr/>
                    <a:lstStyle/>
                    <a:p>
                      <a:pPr algn="ctr">
                        <a:lnSpc>
                          <a:spcPct val="107000"/>
                        </a:lnSpc>
                        <a:spcAft>
                          <a:spcPts val="0"/>
                        </a:spcAft>
                      </a:pPr>
                      <a:r>
                        <a:rPr lang="es-CO" sz="2400" b="1" dirty="0">
                          <a:effectLst/>
                          <a:latin typeface="+mn-lt"/>
                          <a:ea typeface="+mn-ea"/>
                        </a:rPr>
                        <a:t>AÑO</a:t>
                      </a:r>
                      <a:endParaRPr lang="es-ES" sz="2400" b="1" dirty="0">
                        <a:effectLst/>
                        <a:latin typeface="Calibri"/>
                        <a:ea typeface="Calibri"/>
                      </a:endParaRPr>
                    </a:p>
                  </a:txBody>
                  <a:tcPr marL="68580" marR="68580" marT="0" marB="0" anchor="ctr"/>
                </a:tc>
                <a:tc>
                  <a:txBody>
                    <a:bodyPr/>
                    <a:lstStyle/>
                    <a:p>
                      <a:pPr algn="ctr">
                        <a:lnSpc>
                          <a:spcPct val="107000"/>
                        </a:lnSpc>
                        <a:spcAft>
                          <a:spcPts val="0"/>
                        </a:spcAft>
                      </a:pPr>
                      <a:r>
                        <a:rPr lang="es-CO" sz="2400" b="1" dirty="0">
                          <a:effectLst/>
                        </a:rPr>
                        <a:t>PROCESOS DE CALIDAD DE LA ATENCIÓN</a:t>
                      </a:r>
                      <a:endParaRPr lang="es-ES" sz="2400" b="1" dirty="0">
                        <a:effectLst/>
                      </a:endParaRPr>
                    </a:p>
                    <a:p>
                      <a:pPr algn="ctr">
                        <a:lnSpc>
                          <a:spcPct val="107000"/>
                        </a:lnSpc>
                        <a:spcAft>
                          <a:spcPts val="0"/>
                        </a:spcAft>
                      </a:pPr>
                      <a:r>
                        <a:rPr lang="es-CO" sz="2400" b="1" dirty="0">
                          <a:effectLst/>
                        </a:rPr>
                        <a:t> </a:t>
                      </a:r>
                      <a:endParaRPr lang="es-ES" sz="2400" b="1" dirty="0">
                        <a:effectLst/>
                        <a:latin typeface="Calibri"/>
                        <a:ea typeface="Calibri"/>
                      </a:endParaRPr>
                    </a:p>
                  </a:txBody>
                  <a:tcPr marL="68580" marR="68580" marT="0" marB="0" anchor="ctr"/>
                </a:tc>
                <a:tc>
                  <a:txBody>
                    <a:bodyPr/>
                    <a:lstStyle/>
                    <a:p>
                      <a:pPr algn="ctr">
                        <a:lnSpc>
                          <a:spcPct val="107000"/>
                        </a:lnSpc>
                        <a:spcAft>
                          <a:spcPts val="0"/>
                        </a:spcAft>
                      </a:pPr>
                      <a:r>
                        <a:rPr lang="es-CO" sz="2400" b="1">
                          <a:effectLst/>
                        </a:rPr>
                        <a:t>ESTRUCTURA ORGANIZACIONAL PARA LA GESTIÓN DE LA CALIDAD</a:t>
                      </a:r>
                      <a:endParaRPr lang="es-ES" sz="2400" b="1">
                        <a:effectLst/>
                        <a:latin typeface="Calibri"/>
                        <a:ea typeface="Calibri"/>
                      </a:endParaRPr>
                    </a:p>
                  </a:txBody>
                  <a:tcPr marL="68580" marR="68580" marT="0" marB="0" anchor="ctr"/>
                </a:tc>
                <a:tc>
                  <a:txBody>
                    <a:bodyPr/>
                    <a:lstStyle/>
                    <a:p>
                      <a:pPr algn="ctr">
                        <a:lnSpc>
                          <a:spcPct val="107000"/>
                        </a:lnSpc>
                        <a:spcAft>
                          <a:spcPts val="0"/>
                        </a:spcAft>
                      </a:pPr>
                      <a:r>
                        <a:rPr lang="es-CO" sz="2400" b="1" dirty="0">
                          <a:effectLst/>
                        </a:rPr>
                        <a:t>PRÁCTICAS PARA LA SEGURIDAD DEL PACIENTE</a:t>
                      </a:r>
                      <a:endParaRPr lang="es-ES" sz="2400" b="1" dirty="0">
                        <a:effectLst/>
                      </a:endParaRPr>
                    </a:p>
                    <a:p>
                      <a:pPr algn="ctr">
                        <a:lnSpc>
                          <a:spcPct val="107000"/>
                        </a:lnSpc>
                        <a:spcAft>
                          <a:spcPts val="0"/>
                        </a:spcAft>
                      </a:pPr>
                      <a:r>
                        <a:rPr lang="es-CO" sz="2400" b="1" dirty="0">
                          <a:effectLst/>
                        </a:rPr>
                        <a:t> </a:t>
                      </a:r>
                      <a:endParaRPr lang="es-ES" sz="2400" b="1" dirty="0">
                        <a:effectLst/>
                        <a:latin typeface="Calibri"/>
                        <a:ea typeface="Calibri"/>
                      </a:endParaRPr>
                    </a:p>
                  </a:txBody>
                  <a:tcPr marL="68580" marR="68580" marT="0" marB="0" anchor="ctr"/>
                </a:tc>
                <a:tc>
                  <a:txBody>
                    <a:bodyPr/>
                    <a:lstStyle/>
                    <a:p>
                      <a:pPr algn="ctr">
                        <a:lnSpc>
                          <a:spcPct val="107000"/>
                        </a:lnSpc>
                        <a:spcAft>
                          <a:spcPts val="0"/>
                        </a:spcAft>
                      </a:pPr>
                      <a:r>
                        <a:rPr lang="es-CO" sz="2400" b="1" dirty="0">
                          <a:effectLst/>
                        </a:rPr>
                        <a:t>PROMEDIO</a:t>
                      </a:r>
                      <a:endParaRPr lang="es-ES" sz="2400" b="1" dirty="0">
                        <a:effectLst/>
                        <a:latin typeface="Calibri"/>
                        <a:ea typeface="Calibri"/>
                      </a:endParaRPr>
                    </a:p>
                  </a:txBody>
                  <a:tcPr marL="68580" marR="68580" marT="0" marB="0" anchor="ctr"/>
                </a:tc>
                <a:extLst>
                  <a:ext uri="{0D108BD9-81ED-4DB2-BD59-A6C34878D82A}">
                    <a16:rowId xmlns="" xmlns:a16="http://schemas.microsoft.com/office/drawing/2014/main" val="10000"/>
                  </a:ext>
                </a:extLst>
              </a:tr>
              <a:tr h="1249773">
                <a:tc>
                  <a:txBody>
                    <a:bodyPr/>
                    <a:lstStyle/>
                    <a:p>
                      <a:pPr algn="ctr">
                        <a:lnSpc>
                          <a:spcPct val="107000"/>
                        </a:lnSpc>
                        <a:spcAft>
                          <a:spcPts val="0"/>
                        </a:spcAft>
                      </a:pPr>
                      <a:r>
                        <a:rPr lang="es-CO" sz="2400">
                          <a:effectLst/>
                        </a:rPr>
                        <a:t>2021</a:t>
                      </a:r>
                      <a:endParaRPr lang="es-ES" sz="2400">
                        <a:effectLst/>
                        <a:latin typeface="Calibri"/>
                        <a:ea typeface="Calibri"/>
                      </a:endParaRPr>
                    </a:p>
                  </a:txBody>
                  <a:tcPr marL="68580" marR="68580" marT="0" marB="0" anchor="ctr"/>
                </a:tc>
                <a:tc>
                  <a:txBody>
                    <a:bodyPr/>
                    <a:lstStyle/>
                    <a:p>
                      <a:pPr algn="ctr">
                        <a:lnSpc>
                          <a:spcPct val="107000"/>
                        </a:lnSpc>
                        <a:spcAft>
                          <a:spcPts val="0"/>
                        </a:spcAft>
                      </a:pPr>
                      <a:r>
                        <a:rPr lang="es-CO" sz="3200">
                          <a:effectLst/>
                        </a:rPr>
                        <a:t>95.27%</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CO" sz="3200" dirty="0">
                          <a:effectLst/>
                        </a:rPr>
                        <a:t>90.76%</a:t>
                      </a:r>
                      <a:endParaRPr lang="es-ES" sz="3200" dirty="0">
                        <a:effectLst/>
                        <a:latin typeface="Calibri"/>
                        <a:ea typeface="Calibri"/>
                      </a:endParaRPr>
                    </a:p>
                  </a:txBody>
                  <a:tcPr marL="68580" marR="68580" marT="0" marB="0" anchor="ctr"/>
                </a:tc>
                <a:tc>
                  <a:txBody>
                    <a:bodyPr/>
                    <a:lstStyle/>
                    <a:p>
                      <a:pPr algn="ctr">
                        <a:lnSpc>
                          <a:spcPct val="107000"/>
                        </a:lnSpc>
                        <a:spcAft>
                          <a:spcPts val="0"/>
                        </a:spcAft>
                      </a:pPr>
                      <a:r>
                        <a:rPr lang="es-CO" sz="3200">
                          <a:effectLst/>
                        </a:rPr>
                        <a:t>97.15%</a:t>
                      </a:r>
                      <a:endParaRPr lang="es-ES" sz="3200">
                        <a:effectLst/>
                        <a:latin typeface="Calibri"/>
                        <a:ea typeface="Calibri"/>
                      </a:endParaRPr>
                    </a:p>
                  </a:txBody>
                  <a:tcPr marL="68580" marR="68580" marT="0" marB="0" anchor="ctr"/>
                </a:tc>
                <a:tc>
                  <a:txBody>
                    <a:bodyPr/>
                    <a:lstStyle/>
                    <a:p>
                      <a:pPr algn="ctr">
                        <a:lnSpc>
                          <a:spcPct val="107000"/>
                        </a:lnSpc>
                        <a:spcAft>
                          <a:spcPts val="0"/>
                        </a:spcAft>
                      </a:pPr>
                      <a:r>
                        <a:rPr lang="es-CO" sz="3200" dirty="0">
                          <a:effectLst/>
                        </a:rPr>
                        <a:t> </a:t>
                      </a:r>
                      <a:endParaRPr lang="es-ES" sz="3200" dirty="0">
                        <a:effectLst/>
                      </a:endParaRPr>
                    </a:p>
                    <a:p>
                      <a:pPr algn="ctr">
                        <a:lnSpc>
                          <a:spcPct val="107000"/>
                        </a:lnSpc>
                        <a:spcAft>
                          <a:spcPts val="0"/>
                        </a:spcAft>
                      </a:pPr>
                      <a:r>
                        <a:rPr lang="es-CO" sz="3200" dirty="0">
                          <a:effectLst/>
                        </a:rPr>
                        <a:t>94.39%</a:t>
                      </a:r>
                      <a:endParaRPr lang="es-ES" sz="3200" dirty="0">
                        <a:effectLst/>
                      </a:endParaRPr>
                    </a:p>
                    <a:p>
                      <a:pPr algn="ctr">
                        <a:lnSpc>
                          <a:spcPct val="107000"/>
                        </a:lnSpc>
                        <a:spcAft>
                          <a:spcPts val="0"/>
                        </a:spcAft>
                      </a:pPr>
                      <a:r>
                        <a:rPr lang="es-CO" sz="3200" dirty="0">
                          <a:effectLst/>
                        </a:rPr>
                        <a:t> </a:t>
                      </a:r>
                      <a:endParaRPr lang="es-ES" sz="3200" dirty="0">
                        <a:effectLst/>
                        <a:latin typeface="Calibri"/>
                        <a:ea typeface="Calibri"/>
                      </a:endParaRPr>
                    </a:p>
                  </a:txBody>
                  <a:tcPr marL="68580" marR="68580" marT="0"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507090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4" name="Imagen 3">
            <a:extLst>
              <a:ext uri="{FF2B5EF4-FFF2-40B4-BE49-F238E27FC236}">
                <a16:creationId xmlns="" xmlns:a16="http://schemas.microsoft.com/office/drawing/2014/main" id="{9006019B-0FD0-4BE5-B079-4EC1BAF238A6}"/>
              </a:ext>
            </a:extLst>
          </p:cNvPr>
          <p:cNvPicPr>
            <a:picLocks noChangeAspect="1"/>
          </p:cNvPicPr>
          <p:nvPr/>
        </p:nvPicPr>
        <p:blipFill>
          <a:blip r:embed="rId3"/>
          <a:stretch>
            <a:fillRect/>
          </a:stretch>
        </p:blipFill>
        <p:spPr>
          <a:xfrm>
            <a:off x="316" y="0"/>
            <a:ext cx="24121429" cy="13862050"/>
          </a:xfrm>
          <a:prstGeom prst="rect">
            <a:avLst/>
          </a:prstGeom>
        </p:spPr>
      </p:pic>
      <p:sp>
        <p:nvSpPr>
          <p:cNvPr id="11" name="Título 1"/>
          <p:cNvSpPr txBox="1">
            <a:spLocks/>
          </p:cNvSpPr>
          <p:nvPr/>
        </p:nvSpPr>
        <p:spPr>
          <a:xfrm>
            <a:off x="1057566" y="1017749"/>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NUDOS CRITICOS</a:t>
            </a:r>
          </a:p>
        </p:txBody>
      </p:sp>
      <p:sp>
        <p:nvSpPr>
          <p:cNvPr id="12" name="Título 1">
            <a:extLst>
              <a:ext uri="{FF2B5EF4-FFF2-40B4-BE49-F238E27FC236}">
                <a16:creationId xmlns="" xmlns:a16="http://schemas.microsoft.com/office/drawing/2014/main" id="{2EF0BF3C-649A-4756-8F9F-C362F47A52DC}"/>
              </a:ext>
            </a:extLst>
          </p:cNvPr>
          <p:cNvSpPr txBox="1">
            <a:spLocks/>
          </p:cNvSpPr>
          <p:nvPr/>
        </p:nvSpPr>
        <p:spPr>
          <a:xfrm>
            <a:off x="828967" y="6719602"/>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CONCLUSIONES</a:t>
            </a:r>
          </a:p>
        </p:txBody>
      </p:sp>
      <p:sp>
        <p:nvSpPr>
          <p:cNvPr id="2" name="1 Rectángulo"/>
          <p:cNvSpPr/>
          <p:nvPr/>
        </p:nvSpPr>
        <p:spPr>
          <a:xfrm>
            <a:off x="1258888" y="1869889"/>
            <a:ext cx="20058062" cy="5078313"/>
          </a:xfrm>
          <a:prstGeom prst="rect">
            <a:avLst/>
          </a:prstGeom>
        </p:spPr>
        <p:txBody>
          <a:bodyPr wrap="square">
            <a:spAutoFit/>
          </a:bodyPr>
          <a:lstStyle/>
          <a:p>
            <a:pPr marL="571500" lvl="0" indent="-571500" algn="just">
              <a:buFont typeface="Arial" pitchFamily="34" charset="0"/>
              <a:buChar char="•"/>
            </a:pPr>
            <a:r>
              <a:rPr lang="es-EC" sz="3600" dirty="0"/>
              <a:t>Factores estructurales impiden el cumplimiento de normativa, relacionada a la calidad de atención, como es el caso de poder contar dentro de los ambientes hospitalarios los dispensadores de alcohol gel y jabón de acuerdo de acuerdo a la normativa, separación entre una cama hospitalaria entre otros.</a:t>
            </a:r>
          </a:p>
          <a:p>
            <a:pPr marL="571500" lvl="0" indent="-571500" algn="just">
              <a:buFont typeface="Arial" pitchFamily="34" charset="0"/>
              <a:buChar char="•"/>
            </a:pPr>
            <a:r>
              <a:rPr lang="es-EC" sz="3600" dirty="0"/>
              <a:t>Recursos insuficientes para lograr el abastecimiento permanente de medicamentos e insumos, lo cual afectan la Calidad de Atención del paciente y por ende situaciones de insatisfacción en los usuarios internos y externos y como consecuencia se produce discontinuidad en lo ya implementado.</a:t>
            </a:r>
          </a:p>
          <a:p>
            <a:pPr marL="571500" lvl="0" indent="-571500" algn="just">
              <a:buFont typeface="Arial" pitchFamily="34" charset="0"/>
              <a:buChar char="•"/>
            </a:pPr>
            <a:r>
              <a:rPr lang="es-EC" sz="3600" dirty="0"/>
              <a:t>Falta de personal (Unidad de Calidad) para realizar todas las actividades propuestas, como es el caso de las auditorias de historias clínicas, seguimiento continuo para la aplicación de las acciones de mejora entre otras.</a:t>
            </a:r>
          </a:p>
        </p:txBody>
      </p:sp>
      <p:sp>
        <p:nvSpPr>
          <p:cNvPr id="3" name="2 Rectángulo"/>
          <p:cNvSpPr/>
          <p:nvPr/>
        </p:nvSpPr>
        <p:spPr>
          <a:xfrm>
            <a:off x="1057566" y="7801953"/>
            <a:ext cx="20259384" cy="4078039"/>
          </a:xfrm>
          <a:prstGeom prst="rect">
            <a:avLst/>
          </a:prstGeom>
        </p:spPr>
        <p:txBody>
          <a:bodyPr wrap="square">
            <a:spAutoFit/>
          </a:bodyPr>
          <a:lstStyle/>
          <a:p>
            <a:pPr marL="571500" lvl="0" indent="-571500">
              <a:buFont typeface="Arial" pitchFamily="34" charset="0"/>
              <a:buChar char="•"/>
            </a:pPr>
            <a:r>
              <a:rPr lang="es-EC" sz="3600" dirty="0"/>
              <a:t>Se logró la institucionalización de las 17 prácticas de Seguridad del Paciente/ Usuario.</a:t>
            </a:r>
          </a:p>
          <a:p>
            <a:pPr marL="571500" indent="-571500">
              <a:buFont typeface="Arial" pitchFamily="34" charset="0"/>
              <a:buChar char="•"/>
            </a:pPr>
            <a:r>
              <a:rPr lang="es-EC" sz="3600" dirty="0"/>
              <a:t>Se alcanzó índice de satisfacción de usuarios por encima de las metas propuestas por el MSP en los cuatros trimestres.</a:t>
            </a:r>
            <a:endParaRPr lang="es-ES" sz="3600" b="1" dirty="0"/>
          </a:p>
          <a:p>
            <a:pPr marL="571500" indent="-571500">
              <a:buFont typeface="Arial" pitchFamily="34" charset="0"/>
              <a:buChar char="•"/>
            </a:pPr>
            <a:r>
              <a:rPr lang="es-EC" sz="3600" dirty="0"/>
              <a:t>Se logró empoderar a los servidores públicos a la Gestión de calidad y por ende al mejoramiento continuo de la misma.</a:t>
            </a:r>
            <a:endParaRPr lang="es-ES" sz="3600" b="1" dirty="0"/>
          </a:p>
          <a:p>
            <a:pPr marL="571500" indent="-571500">
              <a:buFont typeface="Arial" pitchFamily="34" charset="0"/>
              <a:buChar char="•"/>
            </a:pPr>
            <a:r>
              <a:rPr lang="es-EC" sz="3600" dirty="0"/>
              <a:t>Se alcanzó un indicador de cesáreas con pertinencia médica del 99%.</a:t>
            </a:r>
            <a:endParaRPr lang="es-ES" sz="3600" b="1" dirty="0"/>
          </a:p>
          <a:p>
            <a:pPr lvl="0"/>
            <a:endParaRPr lang="es-ES" sz="3600" b="1" dirty="0"/>
          </a:p>
        </p:txBody>
      </p:sp>
    </p:spTree>
    <p:extLst>
      <p:ext uri="{BB962C8B-B14F-4D97-AF65-F5344CB8AC3E}">
        <p14:creationId xmlns:p14="http://schemas.microsoft.com/office/powerpoint/2010/main" val="2441940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15714" y="0"/>
            <a:ext cx="24153670" cy="13862050"/>
          </a:xfrm>
          <a:prstGeom prst="rect">
            <a:avLst/>
          </a:prstGeom>
        </p:spPr>
      </p:pic>
      <p:pic>
        <p:nvPicPr>
          <p:cNvPr id="3" name="Imagen 2">
            <a:extLst>
              <a:ext uri="{FF2B5EF4-FFF2-40B4-BE49-F238E27FC236}">
                <a16:creationId xmlns="" xmlns:a16="http://schemas.microsoft.com/office/drawing/2014/main" id="{5208446A-2EFB-4B80-96D6-6B108A65B9DE}"/>
              </a:ext>
            </a:extLst>
          </p:cNvPr>
          <p:cNvPicPr>
            <a:picLocks noChangeAspect="1"/>
          </p:cNvPicPr>
          <p:nvPr/>
        </p:nvPicPr>
        <p:blipFill>
          <a:blip r:embed="rId3"/>
          <a:stretch>
            <a:fillRect/>
          </a:stretch>
        </p:blipFill>
        <p:spPr>
          <a:xfrm>
            <a:off x="316" y="0"/>
            <a:ext cx="24121429" cy="13862050"/>
          </a:xfrm>
          <a:prstGeom prst="rect">
            <a:avLst/>
          </a:prstGeom>
        </p:spPr>
      </p:pic>
      <p:sp>
        <p:nvSpPr>
          <p:cNvPr id="2" name="Título 1"/>
          <p:cNvSpPr>
            <a:spLocks noGrp="1"/>
          </p:cNvSpPr>
          <p:nvPr>
            <p:ph type="ctrTitle"/>
          </p:nvPr>
        </p:nvSpPr>
        <p:spPr>
          <a:xfrm>
            <a:off x="3000668" y="5358432"/>
            <a:ext cx="18854355" cy="2260014"/>
          </a:xfrm>
        </p:spPr>
        <p:txBody>
          <a:bodyPr>
            <a:normAutofit/>
          </a:bodyPr>
          <a:lstStyle/>
          <a:p>
            <a:pPr algn="l"/>
            <a:r>
              <a:rPr lang="es-ES" sz="6000" b="1" dirty="0">
                <a:solidFill>
                  <a:schemeClr val="tx2">
                    <a:lumMod val="50000"/>
                  </a:schemeClr>
                </a:solidFill>
                <a:latin typeface="Arial"/>
                <a:cs typeface="Arial"/>
              </a:rPr>
              <a:t>EJE ESTRATÉGICO 6: INVESTIGACIÓN EN SALUD</a:t>
            </a:r>
          </a:p>
        </p:txBody>
      </p:sp>
    </p:spTree>
    <p:extLst>
      <p:ext uri="{BB962C8B-B14F-4D97-AF65-F5344CB8AC3E}">
        <p14:creationId xmlns:p14="http://schemas.microsoft.com/office/powerpoint/2010/main" val="3002383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15714" y="0"/>
            <a:ext cx="24153670" cy="13862050"/>
          </a:xfrm>
          <a:prstGeom prst="rect">
            <a:avLst/>
          </a:prstGeom>
        </p:spPr>
      </p:pic>
      <p:pic>
        <p:nvPicPr>
          <p:cNvPr id="2" name="Imagen 1">
            <a:extLst>
              <a:ext uri="{FF2B5EF4-FFF2-40B4-BE49-F238E27FC236}">
                <a16:creationId xmlns="" xmlns:a16="http://schemas.microsoft.com/office/drawing/2014/main" id="{F231ADD6-51B5-4D5C-BB22-8346A68581D5}"/>
              </a:ext>
            </a:extLst>
          </p:cNvPr>
          <p:cNvPicPr>
            <a:picLocks noChangeAspect="1"/>
          </p:cNvPicPr>
          <p:nvPr/>
        </p:nvPicPr>
        <p:blipFill>
          <a:blip r:embed="rId3"/>
          <a:stretch>
            <a:fillRect/>
          </a:stretch>
        </p:blipFill>
        <p:spPr>
          <a:xfrm>
            <a:off x="316" y="0"/>
            <a:ext cx="24121429" cy="13862050"/>
          </a:xfrm>
          <a:prstGeom prst="rect">
            <a:avLst/>
          </a:prstGeom>
        </p:spPr>
      </p:pic>
      <p:sp>
        <p:nvSpPr>
          <p:cNvPr id="7" name="Título 1"/>
          <p:cNvSpPr txBox="1">
            <a:spLocks/>
          </p:cNvSpPr>
          <p:nvPr/>
        </p:nvSpPr>
        <p:spPr>
          <a:xfrm>
            <a:off x="964376" y="1245637"/>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815B66E4-C660-4F84-9DF2-DD1A0D8C9DC8}"/>
              </a:ext>
            </a:extLst>
          </p:cNvPr>
          <p:cNvSpPr txBox="1"/>
          <p:nvPr/>
        </p:nvSpPr>
        <p:spPr>
          <a:xfrm>
            <a:off x="1057568" y="10754751"/>
            <a:ext cx="6989152" cy="1200329"/>
          </a:xfrm>
          <a:prstGeom prst="rect">
            <a:avLst/>
          </a:prstGeom>
          <a:noFill/>
        </p:spPr>
        <p:txBody>
          <a:bodyPr wrap="square" rtlCol="0">
            <a:spAutoFit/>
          </a:bodyPr>
          <a:lstStyle/>
          <a:p>
            <a:r>
              <a:rPr lang="es-EC" sz="2400" b="1" dirty="0"/>
              <a:t>FUENTE: </a:t>
            </a:r>
            <a:r>
              <a:rPr lang="es-EC" sz="2400" dirty="0"/>
              <a:t>Unidad de Docencia</a:t>
            </a:r>
            <a:endParaRPr lang="es-EC" sz="2400" b="1" dirty="0"/>
          </a:p>
          <a:p>
            <a:r>
              <a:rPr lang="es-EC" sz="2400" b="1" dirty="0"/>
              <a:t>ELABORADO POR: </a:t>
            </a:r>
            <a:r>
              <a:rPr lang="es-EC" sz="2400" dirty="0"/>
              <a:t>Dr. Alberto Loor</a:t>
            </a:r>
            <a:endParaRPr lang="es-EC" sz="2400" b="1" dirty="0"/>
          </a:p>
          <a:p>
            <a:r>
              <a:rPr lang="es-EC" sz="2400" b="1" dirty="0"/>
              <a:t>FECHA DE CORTE: </a:t>
            </a:r>
            <a:r>
              <a:rPr lang="es-EC" sz="2400" dirty="0"/>
              <a:t>31/12/2021</a:t>
            </a:r>
          </a:p>
        </p:txBody>
      </p:sp>
      <p:sp>
        <p:nvSpPr>
          <p:cNvPr id="4" name="3 Rectángulo"/>
          <p:cNvSpPr/>
          <p:nvPr/>
        </p:nvSpPr>
        <p:spPr>
          <a:xfrm>
            <a:off x="1057568" y="2213688"/>
            <a:ext cx="21859582" cy="2062103"/>
          </a:xfrm>
          <a:prstGeom prst="rect">
            <a:avLst/>
          </a:prstGeom>
        </p:spPr>
        <p:txBody>
          <a:bodyPr wrap="square">
            <a:spAutoFit/>
          </a:bodyPr>
          <a:lstStyle/>
          <a:p>
            <a:pPr algn="just"/>
            <a:r>
              <a:rPr lang="es-MX" sz="3200" dirty="0" smtClean="0"/>
              <a:t>El </a:t>
            </a:r>
            <a:r>
              <a:rPr lang="es-MX" sz="3200" dirty="0"/>
              <a:t>propósito fundamental durante este año, es que nuestro Hospital sea catalogado como Unidad Docente - Asistencial con acreditación del Ministerio de Salud Pública (MSP), para la cual se ha llevado </a:t>
            </a:r>
            <a:r>
              <a:rPr lang="es-MX" sz="3200" dirty="0" smtClean="0"/>
              <a:t>acabo las siguientes </a:t>
            </a:r>
            <a:r>
              <a:rPr lang="es-MX" sz="3200" dirty="0"/>
              <a:t>actividades, observando los reglamentos de  formación </a:t>
            </a:r>
            <a:r>
              <a:rPr lang="es-MX" sz="3200" dirty="0" smtClean="0"/>
              <a:t>para </a:t>
            </a:r>
            <a:r>
              <a:rPr lang="es-MX" sz="3200" dirty="0"/>
              <a:t>cumplir con la acreditación. </a:t>
            </a:r>
            <a:endParaRPr lang="es-ES" sz="3200" dirty="0"/>
          </a:p>
          <a:p>
            <a:pPr algn="just"/>
            <a:endParaRPr lang="es-ES" sz="3200" dirty="0"/>
          </a:p>
        </p:txBody>
      </p:sp>
      <p:sp>
        <p:nvSpPr>
          <p:cNvPr id="10" name="9 Rectángulo"/>
          <p:cNvSpPr/>
          <p:nvPr/>
        </p:nvSpPr>
        <p:spPr>
          <a:xfrm>
            <a:off x="964376" y="4859274"/>
            <a:ext cx="16830383" cy="5016758"/>
          </a:xfrm>
          <a:prstGeom prst="rect">
            <a:avLst/>
          </a:prstGeom>
        </p:spPr>
        <p:txBody>
          <a:bodyPr wrap="square">
            <a:spAutoFit/>
          </a:bodyPr>
          <a:lstStyle/>
          <a:p>
            <a:pPr marL="457200" lvl="0" indent="-457200">
              <a:buFont typeface="Arial" pitchFamily="34" charset="0"/>
              <a:buChar char="•"/>
            </a:pPr>
            <a:r>
              <a:rPr lang="es-MX" sz="3200" dirty="0"/>
              <a:t>Formación del </a:t>
            </a:r>
            <a:r>
              <a:rPr lang="es-MX" sz="3200" dirty="0" err="1"/>
              <a:t>Comcad</a:t>
            </a:r>
            <a:endParaRPr lang="es-ES" sz="3200" dirty="0"/>
          </a:p>
          <a:p>
            <a:pPr marL="457200" lvl="0" indent="-457200">
              <a:buFont typeface="Arial" pitchFamily="34" charset="0"/>
              <a:buChar char="•"/>
            </a:pPr>
            <a:r>
              <a:rPr lang="es-MX" sz="3200" dirty="0" smtClean="0"/>
              <a:t>Asignación de un Responsable </a:t>
            </a:r>
            <a:r>
              <a:rPr lang="es-MX" sz="3200" dirty="0"/>
              <a:t>del Dpto. Docencia e Investigación</a:t>
            </a:r>
            <a:endParaRPr lang="es-ES" sz="3200" dirty="0"/>
          </a:p>
          <a:p>
            <a:pPr marL="457200" lvl="0" indent="-457200">
              <a:buFont typeface="Arial" pitchFamily="34" charset="0"/>
              <a:buChar char="•"/>
            </a:pPr>
            <a:r>
              <a:rPr lang="es-MX" sz="3200" dirty="0"/>
              <a:t>Interacción con las entidades de Educación Superior para la coordinación del Internado Rotativo de las diferentes carreras de Ciencias Médicas (medicina, enfermería, nutrición y laboratorio clínico)</a:t>
            </a:r>
            <a:endParaRPr lang="es-ES" sz="3200" dirty="0"/>
          </a:p>
          <a:p>
            <a:pPr marL="457200" lvl="0" indent="-457200">
              <a:buFont typeface="Arial" pitchFamily="34" charset="0"/>
              <a:buChar char="•"/>
            </a:pPr>
            <a:r>
              <a:rPr lang="es-MX" sz="3200" dirty="0"/>
              <a:t>Charlas medicas continuas</a:t>
            </a:r>
            <a:endParaRPr lang="es-ES" sz="3200" dirty="0"/>
          </a:p>
          <a:p>
            <a:pPr marL="457200" lvl="0" indent="-457200">
              <a:buFont typeface="Arial" pitchFamily="34" charset="0"/>
              <a:buChar char="•"/>
            </a:pPr>
            <a:r>
              <a:rPr lang="es-MX" sz="3200" dirty="0"/>
              <a:t>Capacitaciones al personal de enfermería</a:t>
            </a:r>
            <a:endParaRPr lang="es-ES" sz="3200" dirty="0"/>
          </a:p>
          <a:p>
            <a:pPr marL="457200" lvl="0" indent="-457200">
              <a:buFont typeface="Arial" pitchFamily="34" charset="0"/>
              <a:buChar char="•"/>
            </a:pPr>
            <a:r>
              <a:rPr lang="es-MX" sz="3200" dirty="0"/>
              <a:t>Creación de Biblioteca Virtual</a:t>
            </a:r>
            <a:endParaRPr lang="es-ES" sz="3200" dirty="0"/>
          </a:p>
          <a:p>
            <a:pPr marL="457200" lvl="0" indent="-457200">
              <a:buFont typeface="Arial" pitchFamily="34" charset="0"/>
              <a:buChar char="•"/>
            </a:pPr>
            <a:r>
              <a:rPr lang="es-MX" sz="3200" dirty="0"/>
              <a:t>Creación de página institucional (Departamento de Docencia - Investigación)</a:t>
            </a:r>
            <a:endParaRPr lang="es-ES" sz="3200" dirty="0"/>
          </a:p>
          <a:p>
            <a:pPr marL="457200" lvl="0" indent="-457200">
              <a:buFont typeface="Arial" pitchFamily="34" charset="0"/>
              <a:buChar char="•"/>
            </a:pPr>
            <a:r>
              <a:rPr lang="es-MX" sz="3200" dirty="0"/>
              <a:t>Proyecto de Investigación - Tesis de grado</a:t>
            </a:r>
            <a:endParaRPr lang="es-ES" sz="3200" dirty="0"/>
          </a:p>
        </p:txBody>
      </p:sp>
    </p:spTree>
    <p:extLst>
      <p:ext uri="{BB962C8B-B14F-4D97-AF65-F5344CB8AC3E}">
        <p14:creationId xmlns:p14="http://schemas.microsoft.com/office/powerpoint/2010/main" val="3800538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99138"/>
            <a:ext cx="24153670" cy="13862050"/>
          </a:xfrm>
          <a:prstGeom prst="rect">
            <a:avLst/>
          </a:prstGeom>
        </p:spPr>
      </p:pic>
      <p:pic>
        <p:nvPicPr>
          <p:cNvPr id="2" name="Imagen 1">
            <a:extLst>
              <a:ext uri="{FF2B5EF4-FFF2-40B4-BE49-F238E27FC236}">
                <a16:creationId xmlns="" xmlns:a16="http://schemas.microsoft.com/office/drawing/2014/main" id="{6484580D-D924-4877-9614-2B1883DB4D9D}"/>
              </a:ext>
            </a:extLst>
          </p:cNvPr>
          <p:cNvPicPr>
            <a:picLocks noChangeAspect="1"/>
          </p:cNvPicPr>
          <p:nvPr/>
        </p:nvPicPr>
        <p:blipFill>
          <a:blip r:embed="rId3"/>
          <a:stretch>
            <a:fillRect/>
          </a:stretch>
        </p:blipFill>
        <p:spPr>
          <a:xfrm>
            <a:off x="316" y="0"/>
            <a:ext cx="24121429" cy="13862050"/>
          </a:xfrm>
          <a:prstGeom prst="rect">
            <a:avLst/>
          </a:prstGeom>
        </p:spPr>
      </p:pic>
      <p:sp>
        <p:nvSpPr>
          <p:cNvPr id="7" name="Título 1"/>
          <p:cNvSpPr txBox="1">
            <a:spLocks/>
          </p:cNvSpPr>
          <p:nvPr/>
        </p:nvSpPr>
        <p:spPr>
          <a:xfrm>
            <a:off x="1878776" y="817012"/>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4" name="3 Rectángulo"/>
          <p:cNvSpPr/>
          <p:nvPr/>
        </p:nvSpPr>
        <p:spPr>
          <a:xfrm>
            <a:off x="8046720" y="2928063"/>
            <a:ext cx="6921895" cy="707886"/>
          </a:xfrm>
          <a:prstGeom prst="rect">
            <a:avLst/>
          </a:prstGeom>
        </p:spPr>
        <p:txBody>
          <a:bodyPr wrap="none">
            <a:spAutoFit/>
          </a:bodyPr>
          <a:lstStyle/>
          <a:p>
            <a:r>
              <a:rPr lang="es-EC" sz="4000" b="1" dirty="0"/>
              <a:t>PROGRAMA DE DOCENCIA 2021</a:t>
            </a:r>
            <a:endParaRPr lang="es-ES" sz="4000" dirty="0"/>
          </a:p>
        </p:txBody>
      </p:sp>
      <p:graphicFrame>
        <p:nvGraphicFramePr>
          <p:cNvPr id="6" name="5 Tabla"/>
          <p:cNvGraphicFramePr>
            <a:graphicFrameLocks noGrp="1"/>
          </p:cNvGraphicFramePr>
          <p:nvPr>
            <p:extLst>
              <p:ext uri="{D42A27DB-BD31-4B8C-83A1-F6EECF244321}">
                <p14:modId xmlns:p14="http://schemas.microsoft.com/office/powerpoint/2010/main" val="1973564667"/>
              </p:ext>
            </p:extLst>
          </p:nvPr>
        </p:nvGraphicFramePr>
        <p:xfrm>
          <a:off x="3244274" y="4508767"/>
          <a:ext cx="17601907" cy="5123815"/>
        </p:xfrm>
        <a:graphic>
          <a:graphicData uri="http://schemas.openxmlformats.org/drawingml/2006/table">
            <a:tbl>
              <a:tblPr>
                <a:tableStyleId>{BDBED569-4797-4DF1-A0F4-6AAB3CD982D8}</a:tableStyleId>
              </a:tblPr>
              <a:tblGrid>
                <a:gridCol w="3314777">
                  <a:extLst>
                    <a:ext uri="{9D8B030D-6E8A-4147-A177-3AD203B41FA5}">
                      <a16:colId xmlns="" xmlns:a16="http://schemas.microsoft.com/office/drawing/2014/main" val="20000"/>
                    </a:ext>
                  </a:extLst>
                </a:gridCol>
                <a:gridCol w="3314777">
                  <a:extLst>
                    <a:ext uri="{9D8B030D-6E8A-4147-A177-3AD203B41FA5}">
                      <a16:colId xmlns="" xmlns:a16="http://schemas.microsoft.com/office/drawing/2014/main" val="20001"/>
                    </a:ext>
                  </a:extLst>
                </a:gridCol>
                <a:gridCol w="5475207">
                  <a:extLst>
                    <a:ext uri="{9D8B030D-6E8A-4147-A177-3AD203B41FA5}">
                      <a16:colId xmlns="" xmlns:a16="http://schemas.microsoft.com/office/drawing/2014/main" val="20002"/>
                    </a:ext>
                  </a:extLst>
                </a:gridCol>
                <a:gridCol w="5497146">
                  <a:extLst>
                    <a:ext uri="{9D8B030D-6E8A-4147-A177-3AD203B41FA5}">
                      <a16:colId xmlns="" xmlns:a16="http://schemas.microsoft.com/office/drawing/2014/main" val="20003"/>
                    </a:ext>
                  </a:extLst>
                </a:gridCol>
              </a:tblGrid>
              <a:tr h="823744">
                <a:tc gridSpan="2">
                  <a:txBody>
                    <a:bodyPr/>
                    <a:lstStyle/>
                    <a:p>
                      <a:pPr algn="ctr">
                        <a:lnSpc>
                          <a:spcPct val="107000"/>
                        </a:lnSpc>
                        <a:spcAft>
                          <a:spcPts val="800"/>
                        </a:spcAft>
                      </a:pPr>
                      <a:r>
                        <a:rPr lang="es-EC" sz="2800" b="1" dirty="0">
                          <a:effectLst/>
                        </a:rPr>
                        <a:t>PROGRAMA</a:t>
                      </a:r>
                      <a:endParaRPr lang="es-ES" sz="2800" b="1" dirty="0">
                        <a:effectLst/>
                        <a:latin typeface="Calibri"/>
                        <a:ea typeface="Calibri"/>
                      </a:endParaRPr>
                    </a:p>
                    <a:p>
                      <a:pPr algn="ctr">
                        <a:lnSpc>
                          <a:spcPct val="107000"/>
                        </a:lnSpc>
                        <a:spcAft>
                          <a:spcPts val="800"/>
                        </a:spcAft>
                      </a:pPr>
                      <a:r>
                        <a:rPr lang="es-EC" sz="2800" b="1" dirty="0">
                          <a:effectLst/>
                        </a:rPr>
                        <a:t> </a:t>
                      </a:r>
                      <a:endParaRPr lang="es-ES" sz="2800" b="1" dirty="0">
                        <a:effectLst/>
                        <a:latin typeface="Calibri"/>
                        <a:ea typeface="Calibri"/>
                      </a:endParaRPr>
                    </a:p>
                  </a:txBody>
                  <a:tcPr marL="68580" marR="68580" marT="0" marB="0"/>
                </a:tc>
                <a:tc hMerge="1">
                  <a:txBody>
                    <a:bodyPr/>
                    <a:lstStyle/>
                    <a:p>
                      <a:pPr algn="ctr">
                        <a:lnSpc>
                          <a:spcPct val="107000"/>
                        </a:lnSpc>
                        <a:spcAft>
                          <a:spcPts val="800"/>
                        </a:spcAft>
                      </a:pPr>
                      <a:endParaRPr lang="es-ES" sz="2400" b="1" dirty="0">
                        <a:effectLst/>
                        <a:latin typeface="Calibri"/>
                        <a:ea typeface="Calibri"/>
                      </a:endParaRPr>
                    </a:p>
                  </a:txBody>
                  <a:tcPr marL="68580" marR="68580" marT="0" marB="0"/>
                </a:tc>
                <a:tc>
                  <a:txBody>
                    <a:bodyPr/>
                    <a:lstStyle/>
                    <a:p>
                      <a:pPr algn="ctr">
                        <a:lnSpc>
                          <a:spcPct val="107000"/>
                        </a:lnSpc>
                        <a:spcAft>
                          <a:spcPts val="800"/>
                        </a:spcAft>
                      </a:pPr>
                      <a:r>
                        <a:rPr lang="es-EC" sz="2800" b="1" dirty="0">
                          <a:effectLst/>
                        </a:rPr>
                        <a:t>INSTITUCIÓN DE EDUCACIÓN SUPERIOR</a:t>
                      </a:r>
                      <a:endParaRPr lang="es-ES" sz="2800" b="1" dirty="0">
                        <a:effectLst/>
                        <a:latin typeface="Calibri"/>
                        <a:ea typeface="Calibri"/>
                      </a:endParaRPr>
                    </a:p>
                  </a:txBody>
                  <a:tcPr marL="68580" marR="68580" marT="0" marB="0"/>
                </a:tc>
                <a:tc>
                  <a:txBody>
                    <a:bodyPr/>
                    <a:lstStyle/>
                    <a:p>
                      <a:pPr algn="ctr">
                        <a:lnSpc>
                          <a:spcPct val="107000"/>
                        </a:lnSpc>
                        <a:spcAft>
                          <a:spcPts val="800"/>
                        </a:spcAft>
                      </a:pPr>
                      <a:r>
                        <a:rPr lang="es-EC" sz="2800" b="1" dirty="0">
                          <a:effectLst/>
                        </a:rPr>
                        <a:t>NÚMERO DE ESTUDIANTES QUE ROTARON 2021</a:t>
                      </a:r>
                      <a:endParaRPr lang="es-ES" sz="2800" b="1" dirty="0">
                        <a:effectLst/>
                        <a:latin typeface="Calibri"/>
                        <a:ea typeface="Calibri"/>
                      </a:endParaRPr>
                    </a:p>
                  </a:txBody>
                  <a:tcPr marL="68580" marR="68580" marT="0" marB="0"/>
                </a:tc>
                <a:extLst>
                  <a:ext uri="{0D108BD9-81ED-4DB2-BD59-A6C34878D82A}">
                    <a16:rowId xmlns="" xmlns:a16="http://schemas.microsoft.com/office/drawing/2014/main" val="10000"/>
                  </a:ext>
                </a:extLst>
              </a:tr>
              <a:tr h="710956">
                <a:tc rowSpan="3">
                  <a:txBody>
                    <a:bodyPr/>
                    <a:lstStyle/>
                    <a:p>
                      <a:pPr algn="ctr">
                        <a:lnSpc>
                          <a:spcPct val="107000"/>
                        </a:lnSpc>
                        <a:spcAft>
                          <a:spcPts val="800"/>
                        </a:spcAft>
                      </a:pPr>
                      <a:r>
                        <a:rPr lang="es-EC" sz="2400" b="1" dirty="0">
                          <a:effectLst/>
                        </a:rPr>
                        <a:t> </a:t>
                      </a:r>
                      <a:endParaRPr lang="es-ES" sz="2400" b="1" dirty="0">
                        <a:effectLst/>
                      </a:endParaRPr>
                    </a:p>
                    <a:p>
                      <a:pPr algn="ctr">
                        <a:lnSpc>
                          <a:spcPct val="107000"/>
                        </a:lnSpc>
                        <a:spcAft>
                          <a:spcPts val="800"/>
                        </a:spcAft>
                      </a:pPr>
                      <a:r>
                        <a:rPr lang="es-EC" sz="2800" b="1" dirty="0">
                          <a:effectLst/>
                        </a:rPr>
                        <a:t>INTERNADO</a:t>
                      </a:r>
                      <a:endParaRPr lang="es-ES" sz="2800" b="1" dirty="0">
                        <a:effectLst/>
                        <a:latin typeface="Calibri"/>
                        <a:ea typeface="Calibri"/>
                      </a:endParaRPr>
                    </a:p>
                  </a:txBody>
                  <a:tcPr marL="68580" marR="68580" marT="0" marB="0" anchor="ctr"/>
                </a:tc>
                <a:tc>
                  <a:txBody>
                    <a:bodyPr/>
                    <a:lstStyle/>
                    <a:p>
                      <a:pPr algn="ctr">
                        <a:lnSpc>
                          <a:spcPct val="107000"/>
                        </a:lnSpc>
                        <a:spcAft>
                          <a:spcPts val="800"/>
                        </a:spcAft>
                      </a:pPr>
                      <a:r>
                        <a:rPr lang="es-EC" sz="2800" b="1" dirty="0">
                          <a:effectLst/>
                        </a:rPr>
                        <a:t>INTERNADO ROTATIVO DE MEDICINA </a:t>
                      </a:r>
                      <a:endParaRPr lang="es-ES" sz="2800" b="1" dirty="0">
                        <a:effectLst/>
                        <a:latin typeface="Calibri"/>
                        <a:ea typeface="Calibri"/>
                      </a:endParaRPr>
                    </a:p>
                  </a:txBody>
                  <a:tcPr marL="68580" marR="68580" marT="0" marB="0"/>
                </a:tc>
                <a:tc>
                  <a:txBody>
                    <a:bodyPr/>
                    <a:lstStyle/>
                    <a:p>
                      <a:pPr algn="ctr">
                        <a:lnSpc>
                          <a:spcPct val="107000"/>
                        </a:lnSpc>
                        <a:spcAft>
                          <a:spcPts val="800"/>
                        </a:spcAft>
                      </a:pPr>
                      <a:r>
                        <a:rPr lang="es-EC" sz="2800" b="1">
                          <a:effectLst/>
                        </a:rPr>
                        <a:t>UTM</a:t>
                      </a:r>
                      <a:endParaRPr lang="es-ES" sz="2800" b="1">
                        <a:effectLst/>
                        <a:latin typeface="Calibri"/>
                        <a:ea typeface="Calibri"/>
                      </a:endParaRPr>
                    </a:p>
                  </a:txBody>
                  <a:tcPr marL="68580" marR="68580" marT="0" marB="0"/>
                </a:tc>
                <a:tc>
                  <a:txBody>
                    <a:bodyPr/>
                    <a:lstStyle/>
                    <a:p>
                      <a:pPr algn="ctr">
                        <a:lnSpc>
                          <a:spcPct val="107000"/>
                        </a:lnSpc>
                        <a:spcAft>
                          <a:spcPts val="800"/>
                        </a:spcAft>
                      </a:pPr>
                      <a:r>
                        <a:rPr lang="es-EC" sz="2800" b="1" dirty="0" smtClean="0">
                          <a:effectLst/>
                          <a:latin typeface="+mn-lt"/>
                          <a:ea typeface="+mn-ea"/>
                        </a:rPr>
                        <a:t>43</a:t>
                      </a:r>
                      <a:endParaRPr lang="es-ES" sz="2800" b="1" dirty="0">
                        <a:effectLst/>
                        <a:latin typeface="Calibri"/>
                        <a:ea typeface="Calibri"/>
                      </a:endParaRPr>
                    </a:p>
                  </a:txBody>
                  <a:tcPr marL="68580" marR="68580" marT="0" marB="0"/>
                </a:tc>
                <a:extLst>
                  <a:ext uri="{0D108BD9-81ED-4DB2-BD59-A6C34878D82A}">
                    <a16:rowId xmlns="" xmlns:a16="http://schemas.microsoft.com/office/drawing/2014/main" val="10001"/>
                  </a:ext>
                </a:extLst>
              </a:tr>
              <a:tr h="705281">
                <a:tc vMerge="1">
                  <a:txBody>
                    <a:bodyPr/>
                    <a:lstStyle/>
                    <a:p>
                      <a:endParaRPr lang="es-ES"/>
                    </a:p>
                  </a:txBody>
                  <a:tcPr/>
                </a:tc>
                <a:tc>
                  <a:txBody>
                    <a:bodyPr/>
                    <a:lstStyle/>
                    <a:p>
                      <a:pPr algn="ctr">
                        <a:lnSpc>
                          <a:spcPct val="107000"/>
                        </a:lnSpc>
                        <a:spcAft>
                          <a:spcPts val="800"/>
                        </a:spcAft>
                      </a:pPr>
                      <a:r>
                        <a:rPr lang="es-EC" sz="2800" b="1" dirty="0">
                          <a:effectLst/>
                        </a:rPr>
                        <a:t>INTERNADO ROTATIVO DE ENFERMERIA </a:t>
                      </a:r>
                      <a:endParaRPr lang="es-ES" sz="2800" b="1" dirty="0">
                        <a:effectLst/>
                        <a:latin typeface="Calibri"/>
                        <a:ea typeface="Calibri"/>
                      </a:endParaRPr>
                    </a:p>
                  </a:txBody>
                  <a:tcPr marL="68580" marR="68580" marT="0" marB="0"/>
                </a:tc>
                <a:tc>
                  <a:txBody>
                    <a:bodyPr/>
                    <a:lstStyle/>
                    <a:p>
                      <a:pPr algn="ctr">
                        <a:lnSpc>
                          <a:spcPct val="107000"/>
                        </a:lnSpc>
                        <a:spcAft>
                          <a:spcPts val="800"/>
                        </a:spcAft>
                      </a:pPr>
                      <a:r>
                        <a:rPr lang="es-EC" sz="2800" b="1" dirty="0" smtClean="0">
                          <a:effectLst/>
                        </a:rPr>
                        <a:t>UTM,PUCE, </a:t>
                      </a:r>
                      <a:r>
                        <a:rPr lang="es-EC" sz="2800" b="1" dirty="0">
                          <a:effectLst/>
                        </a:rPr>
                        <a:t>UNESUM</a:t>
                      </a:r>
                      <a:endParaRPr lang="es-ES" sz="2800" b="1" dirty="0">
                        <a:effectLst/>
                        <a:latin typeface="Calibri"/>
                        <a:ea typeface="Calibri"/>
                      </a:endParaRPr>
                    </a:p>
                  </a:txBody>
                  <a:tcPr marL="68580" marR="68580" marT="0" marB="0"/>
                </a:tc>
                <a:tc>
                  <a:txBody>
                    <a:bodyPr/>
                    <a:lstStyle/>
                    <a:p>
                      <a:pPr algn="ctr">
                        <a:lnSpc>
                          <a:spcPct val="107000"/>
                        </a:lnSpc>
                        <a:spcAft>
                          <a:spcPts val="800"/>
                        </a:spcAft>
                      </a:pPr>
                      <a:r>
                        <a:rPr lang="es-ES" sz="2800" b="1" dirty="0">
                          <a:effectLst/>
                          <a:latin typeface="Calibri"/>
                          <a:ea typeface="Calibri"/>
                        </a:rPr>
                        <a:t>54</a:t>
                      </a:r>
                    </a:p>
                  </a:txBody>
                  <a:tcPr marL="68580" marR="68580" marT="0" marB="0"/>
                </a:tc>
                <a:extLst>
                  <a:ext uri="{0D108BD9-81ED-4DB2-BD59-A6C34878D82A}">
                    <a16:rowId xmlns="" xmlns:a16="http://schemas.microsoft.com/office/drawing/2014/main" val="10002"/>
                  </a:ext>
                </a:extLst>
              </a:tr>
              <a:tr h="638315">
                <a:tc vMerge="1">
                  <a:txBody>
                    <a:bodyPr/>
                    <a:lstStyle/>
                    <a:p>
                      <a:endParaRPr lang="es-ES"/>
                    </a:p>
                  </a:txBody>
                  <a:tcPr/>
                </a:tc>
                <a:tc>
                  <a:txBody>
                    <a:bodyPr/>
                    <a:lstStyle/>
                    <a:p>
                      <a:pPr algn="ctr">
                        <a:lnSpc>
                          <a:spcPct val="107000"/>
                        </a:lnSpc>
                        <a:spcAft>
                          <a:spcPts val="800"/>
                        </a:spcAft>
                      </a:pPr>
                      <a:r>
                        <a:rPr lang="es-EC" sz="2800" b="1" dirty="0">
                          <a:effectLst/>
                        </a:rPr>
                        <a:t>INTERNADO ROTATIVO DE NUTRICIÓN</a:t>
                      </a:r>
                      <a:endParaRPr lang="es-ES" sz="2800" b="1" dirty="0">
                        <a:effectLst/>
                        <a:latin typeface="Calibri"/>
                        <a:ea typeface="Calibri"/>
                      </a:endParaRPr>
                    </a:p>
                  </a:txBody>
                  <a:tcPr marL="68580" marR="68580" marT="0" marB="0"/>
                </a:tc>
                <a:tc>
                  <a:txBody>
                    <a:bodyPr/>
                    <a:lstStyle/>
                    <a:p>
                      <a:pPr algn="ctr">
                        <a:lnSpc>
                          <a:spcPct val="107000"/>
                        </a:lnSpc>
                        <a:spcAft>
                          <a:spcPts val="800"/>
                        </a:spcAft>
                      </a:pPr>
                      <a:r>
                        <a:rPr lang="es-EC" sz="2800" b="1" dirty="0">
                          <a:effectLst/>
                        </a:rPr>
                        <a:t>UTM</a:t>
                      </a:r>
                      <a:endParaRPr lang="es-ES" sz="2800" b="1" dirty="0">
                        <a:effectLst/>
                        <a:latin typeface="Calibri"/>
                        <a:ea typeface="Calibri"/>
                      </a:endParaRPr>
                    </a:p>
                  </a:txBody>
                  <a:tcPr marL="68580" marR="68580" marT="0" marB="0"/>
                </a:tc>
                <a:tc>
                  <a:txBody>
                    <a:bodyPr/>
                    <a:lstStyle/>
                    <a:p>
                      <a:pPr algn="ctr">
                        <a:lnSpc>
                          <a:spcPct val="107000"/>
                        </a:lnSpc>
                        <a:spcAft>
                          <a:spcPts val="800"/>
                        </a:spcAft>
                      </a:pPr>
                      <a:r>
                        <a:rPr lang="es-EC" sz="2800" b="1" dirty="0">
                          <a:effectLst/>
                        </a:rPr>
                        <a:t>10</a:t>
                      </a:r>
                      <a:endParaRPr lang="es-ES" sz="2800" b="1" dirty="0">
                        <a:effectLst/>
                        <a:latin typeface="Calibri"/>
                        <a:ea typeface="Calibri"/>
                      </a:endParaRPr>
                    </a:p>
                  </a:txBody>
                  <a:tcPr marL="68580" marR="68580" marT="0" marB="0"/>
                </a:tc>
                <a:extLst>
                  <a:ext uri="{0D108BD9-81ED-4DB2-BD59-A6C34878D82A}">
                    <a16:rowId xmlns="" xmlns:a16="http://schemas.microsoft.com/office/drawing/2014/main" val="10003"/>
                  </a:ext>
                </a:extLst>
              </a:tr>
            </a:tbl>
          </a:graphicData>
        </a:graphic>
      </p:graphicFrame>
      <p:sp>
        <p:nvSpPr>
          <p:cNvPr id="12" name="CuadroTexto 7">
            <a:extLst>
              <a:ext uri="{FF2B5EF4-FFF2-40B4-BE49-F238E27FC236}">
                <a16:creationId xmlns="" xmlns:a16="http://schemas.microsoft.com/office/drawing/2014/main" id="{815B66E4-C660-4F84-9DF2-DD1A0D8C9DC8}"/>
              </a:ext>
            </a:extLst>
          </p:cNvPr>
          <p:cNvSpPr txBox="1"/>
          <p:nvPr/>
        </p:nvSpPr>
        <p:spPr>
          <a:xfrm>
            <a:off x="1057568" y="10754751"/>
            <a:ext cx="6989152" cy="1200329"/>
          </a:xfrm>
          <a:prstGeom prst="rect">
            <a:avLst/>
          </a:prstGeom>
          <a:noFill/>
        </p:spPr>
        <p:txBody>
          <a:bodyPr wrap="square" rtlCol="0">
            <a:spAutoFit/>
          </a:bodyPr>
          <a:lstStyle/>
          <a:p>
            <a:r>
              <a:rPr lang="es-EC" sz="2400" b="1" dirty="0"/>
              <a:t>FUENTE: </a:t>
            </a:r>
            <a:r>
              <a:rPr lang="es-EC" sz="2400" dirty="0"/>
              <a:t>Unidad de Docencia</a:t>
            </a:r>
            <a:endParaRPr lang="es-EC" sz="2400" b="1" dirty="0"/>
          </a:p>
          <a:p>
            <a:r>
              <a:rPr lang="es-EC" sz="2400" b="1" dirty="0"/>
              <a:t>ELABORADO POR: </a:t>
            </a:r>
            <a:r>
              <a:rPr lang="es-EC" sz="2400" dirty="0"/>
              <a:t>Dr. Alberto Loor</a:t>
            </a:r>
            <a:endParaRPr lang="es-EC" sz="2400" b="1" dirty="0"/>
          </a:p>
          <a:p>
            <a:r>
              <a:rPr lang="es-EC" sz="2400" b="1" dirty="0"/>
              <a:t>FECHA DE CORTE: </a:t>
            </a:r>
            <a:r>
              <a:rPr lang="es-EC" sz="2400" dirty="0"/>
              <a:t>31/12/2021</a:t>
            </a:r>
          </a:p>
        </p:txBody>
      </p:sp>
    </p:spTree>
    <p:extLst>
      <p:ext uri="{BB962C8B-B14F-4D97-AF65-F5344CB8AC3E}">
        <p14:creationId xmlns:p14="http://schemas.microsoft.com/office/powerpoint/2010/main" val="3631097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58AAE2B8-BB80-4B57-8248-43882E4C3A06}"/>
              </a:ext>
            </a:extLst>
          </p:cNvPr>
          <p:cNvPicPr>
            <a:picLocks noChangeAspect="1"/>
          </p:cNvPicPr>
          <p:nvPr/>
        </p:nvPicPr>
        <p:blipFill>
          <a:blip r:embed="rId3"/>
          <a:stretch>
            <a:fillRect/>
          </a:stretch>
        </p:blipFill>
        <p:spPr>
          <a:xfrm>
            <a:off x="316" y="0"/>
            <a:ext cx="24121429" cy="13862050"/>
          </a:xfrm>
          <a:prstGeom prst="rect">
            <a:avLst/>
          </a:prstGeom>
        </p:spPr>
      </p:pic>
      <p:sp>
        <p:nvSpPr>
          <p:cNvPr id="11" name="Título 1">
            <a:extLst>
              <a:ext uri="{FF2B5EF4-FFF2-40B4-BE49-F238E27FC236}">
                <a16:creationId xmlns="" xmlns:a16="http://schemas.microsoft.com/office/drawing/2014/main" id="{04F25268-D2B6-48CA-894D-F2A723211A2C}"/>
              </a:ext>
            </a:extLst>
          </p:cNvPr>
          <p:cNvSpPr txBox="1">
            <a:spLocks/>
          </p:cNvSpPr>
          <p:nvPr/>
        </p:nvSpPr>
        <p:spPr>
          <a:xfrm>
            <a:off x="1257298" y="5848674"/>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CONCLUSIONES</a:t>
            </a:r>
          </a:p>
        </p:txBody>
      </p:sp>
      <p:sp>
        <p:nvSpPr>
          <p:cNvPr id="4" name="3 CuadroTexto"/>
          <p:cNvSpPr txBox="1"/>
          <p:nvPr/>
        </p:nvSpPr>
        <p:spPr>
          <a:xfrm>
            <a:off x="1257299" y="7869495"/>
            <a:ext cx="20573999" cy="3539430"/>
          </a:xfrm>
          <a:prstGeom prst="rect">
            <a:avLst/>
          </a:prstGeom>
          <a:noFill/>
        </p:spPr>
        <p:txBody>
          <a:bodyPr wrap="square" rtlCol="0">
            <a:spAutoFit/>
          </a:bodyPr>
          <a:lstStyle/>
          <a:p>
            <a:pPr marL="457200" indent="-457200" algn="just">
              <a:buFont typeface="Arial" pitchFamily="34" charset="0"/>
              <a:buChar char="•"/>
            </a:pPr>
            <a:r>
              <a:rPr lang="es-ES" sz="3200" dirty="0"/>
              <a:t>Se realizan actividades asistenciales docentes para el fortalecimiento de conocimientos por parte de lo médicos especialistas hacia los internos.</a:t>
            </a:r>
          </a:p>
          <a:p>
            <a:pPr marL="457200" indent="-457200" algn="just">
              <a:buFont typeface="Arial" pitchFamily="34" charset="0"/>
              <a:buChar char="•"/>
            </a:pPr>
            <a:r>
              <a:rPr lang="es-ES" sz="3200" dirty="0"/>
              <a:t>Se realizan capacitaciones teórico practicas al personal de esta casa de salud, para mantenerse a la vanguardia en los conocimientos que exige la profesión de medicina</a:t>
            </a:r>
            <a:r>
              <a:rPr lang="es-ES" sz="3200" dirty="0" smtClean="0"/>
              <a:t>.</a:t>
            </a:r>
          </a:p>
          <a:p>
            <a:pPr marL="457200" indent="-457200" algn="just">
              <a:buFont typeface="Arial" pitchFamily="34" charset="0"/>
              <a:buChar char="•"/>
            </a:pPr>
            <a:r>
              <a:rPr lang="es-ES" sz="3200" dirty="0" smtClean="0"/>
              <a:t>Este medio de capacitación ha permitido conectar  aun mayor número </a:t>
            </a:r>
            <a:r>
              <a:rPr lang="es-ES" sz="3200" smtClean="0"/>
              <a:t>de profesionales </a:t>
            </a:r>
            <a:r>
              <a:rPr lang="es-ES" sz="3200" dirty="0" smtClean="0"/>
              <a:t>a la vez.</a:t>
            </a:r>
          </a:p>
          <a:p>
            <a:pPr marL="457200" indent="-457200" algn="just">
              <a:buFont typeface="Arial" pitchFamily="34" charset="0"/>
              <a:buChar char="•"/>
            </a:pPr>
            <a:endParaRPr lang="es-ES" sz="3200" dirty="0"/>
          </a:p>
          <a:p>
            <a:pPr marL="457200" indent="-457200">
              <a:buFont typeface="Arial" pitchFamily="34" charset="0"/>
              <a:buChar char="•"/>
            </a:pPr>
            <a:endParaRPr lang="es-ES" sz="3200" dirty="0"/>
          </a:p>
        </p:txBody>
      </p:sp>
      <p:sp>
        <p:nvSpPr>
          <p:cNvPr id="12" name="Título 1"/>
          <p:cNvSpPr txBox="1">
            <a:spLocks/>
          </p:cNvSpPr>
          <p:nvPr/>
        </p:nvSpPr>
        <p:spPr>
          <a:xfrm>
            <a:off x="1257299" y="1019499"/>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NUDOS CRITICOS</a:t>
            </a:r>
          </a:p>
        </p:txBody>
      </p:sp>
      <p:sp>
        <p:nvSpPr>
          <p:cNvPr id="13" name="12 CuadroTexto"/>
          <p:cNvSpPr txBox="1"/>
          <p:nvPr/>
        </p:nvSpPr>
        <p:spPr>
          <a:xfrm>
            <a:off x="1257298" y="2453308"/>
            <a:ext cx="20574000" cy="1569660"/>
          </a:xfrm>
          <a:prstGeom prst="rect">
            <a:avLst/>
          </a:prstGeom>
          <a:noFill/>
        </p:spPr>
        <p:txBody>
          <a:bodyPr wrap="square" rtlCol="0">
            <a:spAutoFit/>
          </a:bodyPr>
          <a:lstStyle/>
          <a:p>
            <a:pPr marL="571500" indent="-571500" algn="just">
              <a:buFont typeface="Arial" pitchFamily="34" charset="0"/>
              <a:buChar char="•"/>
            </a:pPr>
            <a:r>
              <a:rPr lang="es-ES" sz="3200" dirty="0"/>
              <a:t>No se cuenta con infraestructura idónea para llevar a cabo todas las actividades de docencia</a:t>
            </a:r>
          </a:p>
          <a:p>
            <a:pPr marL="571500" indent="-571500" algn="just">
              <a:buFont typeface="Arial" pitchFamily="34" charset="0"/>
              <a:buChar char="•"/>
            </a:pPr>
            <a:r>
              <a:rPr lang="es-ES" sz="3200" dirty="0"/>
              <a:t>Debido a la pandemia por el COVID-19, se implementaron charlas de docencia mediante herramientas digitales para </a:t>
            </a:r>
            <a:r>
              <a:rPr lang="es-ES" sz="3200" dirty="0" smtClean="0"/>
              <a:t> </a:t>
            </a:r>
            <a:r>
              <a:rPr lang="es-ES" sz="3200" dirty="0"/>
              <a:t>cumplir con las actividades programadas para el 2021, </a:t>
            </a:r>
            <a:r>
              <a:rPr lang="es-ES" sz="3200" dirty="0" smtClean="0"/>
              <a:t>.</a:t>
            </a:r>
            <a:endParaRPr lang="es-ES" sz="3200" dirty="0"/>
          </a:p>
        </p:txBody>
      </p:sp>
    </p:spTree>
    <p:extLst>
      <p:ext uri="{BB962C8B-B14F-4D97-AF65-F5344CB8AC3E}">
        <p14:creationId xmlns:p14="http://schemas.microsoft.com/office/powerpoint/2010/main" val="72368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15714" y="0"/>
            <a:ext cx="24153670" cy="13862050"/>
          </a:xfrm>
          <a:prstGeom prst="rect">
            <a:avLst/>
          </a:prstGeom>
        </p:spPr>
      </p:pic>
      <p:pic>
        <p:nvPicPr>
          <p:cNvPr id="3" name="Imagen 2">
            <a:extLst>
              <a:ext uri="{FF2B5EF4-FFF2-40B4-BE49-F238E27FC236}">
                <a16:creationId xmlns="" xmlns:a16="http://schemas.microsoft.com/office/drawing/2014/main" id="{C730A4E9-10B3-49C7-966C-31B01BAB0749}"/>
              </a:ext>
            </a:extLst>
          </p:cNvPr>
          <p:cNvPicPr>
            <a:picLocks noChangeAspect="1"/>
          </p:cNvPicPr>
          <p:nvPr/>
        </p:nvPicPr>
        <p:blipFill>
          <a:blip r:embed="rId3"/>
          <a:stretch>
            <a:fillRect/>
          </a:stretch>
        </p:blipFill>
        <p:spPr>
          <a:xfrm>
            <a:off x="316" y="0"/>
            <a:ext cx="24121429" cy="13862050"/>
          </a:xfrm>
          <a:prstGeom prst="rect">
            <a:avLst/>
          </a:prstGeom>
        </p:spPr>
      </p:pic>
      <p:sp>
        <p:nvSpPr>
          <p:cNvPr id="2" name="Título 1"/>
          <p:cNvSpPr>
            <a:spLocks noGrp="1"/>
          </p:cNvSpPr>
          <p:nvPr>
            <p:ph type="ctrTitle"/>
          </p:nvPr>
        </p:nvSpPr>
        <p:spPr>
          <a:xfrm>
            <a:off x="536641" y="5801018"/>
            <a:ext cx="23111816" cy="2260014"/>
          </a:xfrm>
        </p:spPr>
        <p:txBody>
          <a:bodyPr>
            <a:normAutofit/>
          </a:bodyPr>
          <a:lstStyle/>
          <a:p>
            <a:r>
              <a:rPr lang="es-ES" sz="6000" b="1" dirty="0">
                <a:solidFill>
                  <a:schemeClr val="tx2">
                    <a:lumMod val="50000"/>
                  </a:schemeClr>
                </a:solidFill>
                <a:latin typeface="Arial"/>
                <a:cs typeface="Arial"/>
              </a:rPr>
              <a:t>EJE ESTRATÉGICO 7: </a:t>
            </a:r>
            <a:r>
              <a:rPr lang="es-EC" sz="6000" b="1" dirty="0">
                <a:solidFill>
                  <a:schemeClr val="tx2">
                    <a:lumMod val="50000"/>
                  </a:schemeClr>
                </a:solidFill>
                <a:latin typeface="Arial"/>
                <a:cs typeface="Arial"/>
              </a:rPr>
              <a:t>CAPACIDAD ADMINISTRATIVA Y GESTIÓN DEL TALENTO HUMANO</a:t>
            </a:r>
            <a:endParaRPr lang="es-ES" sz="6000" b="1" dirty="0">
              <a:solidFill>
                <a:schemeClr val="tx2">
                  <a:lumMod val="50000"/>
                </a:schemeClr>
              </a:solidFill>
              <a:latin typeface="Arial"/>
              <a:cs typeface="Arial"/>
            </a:endParaRPr>
          </a:p>
        </p:txBody>
      </p:sp>
    </p:spTree>
    <p:extLst>
      <p:ext uri="{BB962C8B-B14F-4D97-AF65-F5344CB8AC3E}">
        <p14:creationId xmlns:p14="http://schemas.microsoft.com/office/powerpoint/2010/main" val="472123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1D8B4A4E-DF1A-485C-AF7D-585BAA378D8E}"/>
              </a:ext>
            </a:extLst>
          </p:cNvPr>
          <p:cNvPicPr>
            <a:picLocks noChangeAspect="1"/>
          </p:cNvPicPr>
          <p:nvPr/>
        </p:nvPicPr>
        <p:blipFill>
          <a:blip r:embed="rId3"/>
          <a:stretch>
            <a:fillRect/>
          </a:stretch>
        </p:blipFill>
        <p:spPr>
          <a:xfrm>
            <a:off x="316" y="0"/>
            <a:ext cx="24121429" cy="13862050"/>
          </a:xfrm>
          <a:prstGeom prst="rect">
            <a:avLst/>
          </a:prstGeom>
        </p:spPr>
      </p:pic>
      <p:sp>
        <p:nvSpPr>
          <p:cNvPr id="7" name="Título 1"/>
          <p:cNvSpPr txBox="1">
            <a:spLocks/>
          </p:cNvSpPr>
          <p:nvPr/>
        </p:nvSpPr>
        <p:spPr>
          <a:xfrm>
            <a:off x="1057567" y="29391"/>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9" name="CuadroTexto 8">
            <a:extLst>
              <a:ext uri="{FF2B5EF4-FFF2-40B4-BE49-F238E27FC236}">
                <a16:creationId xmlns="" xmlns:a16="http://schemas.microsoft.com/office/drawing/2014/main" id="{34BA2ABD-978A-4E3D-8B61-4DC178590E16}"/>
              </a:ext>
            </a:extLst>
          </p:cNvPr>
          <p:cNvSpPr txBox="1"/>
          <p:nvPr/>
        </p:nvSpPr>
        <p:spPr>
          <a:xfrm>
            <a:off x="1097239" y="11833733"/>
            <a:ext cx="10289011" cy="1200329"/>
          </a:xfrm>
          <a:prstGeom prst="rect">
            <a:avLst/>
          </a:prstGeom>
          <a:noFill/>
        </p:spPr>
        <p:txBody>
          <a:bodyPr wrap="square" rtlCol="0">
            <a:spAutoFit/>
          </a:bodyPr>
          <a:lstStyle/>
          <a:p>
            <a:r>
              <a:rPr lang="es-EC" sz="2400" b="1" dirty="0"/>
              <a:t>FUENTE: </a:t>
            </a:r>
            <a:r>
              <a:rPr lang="es-EC" sz="2400" b="1" dirty="0" err="1"/>
              <a:t>eSigef</a:t>
            </a:r>
            <a:endParaRPr lang="es-EC" sz="2400" b="1" dirty="0"/>
          </a:p>
          <a:p>
            <a:r>
              <a:rPr lang="es-EC" sz="2400" b="1" dirty="0"/>
              <a:t>ELABORADO POR: Christian Hidalgo Torres – Responsable Unidad Financiero</a:t>
            </a:r>
          </a:p>
          <a:p>
            <a:r>
              <a:rPr lang="es-EC" sz="2400" b="1" dirty="0"/>
              <a:t>FECHA DE CORTE: 31/12/2021</a:t>
            </a:r>
          </a:p>
        </p:txBody>
      </p:sp>
      <p:sp>
        <p:nvSpPr>
          <p:cNvPr id="4" name="3 Rectángulo"/>
          <p:cNvSpPr/>
          <p:nvPr/>
        </p:nvSpPr>
        <p:spPr>
          <a:xfrm>
            <a:off x="1176185" y="850132"/>
            <a:ext cx="5099473" cy="523220"/>
          </a:xfrm>
          <a:prstGeom prst="rect">
            <a:avLst/>
          </a:prstGeom>
        </p:spPr>
        <p:txBody>
          <a:bodyPr wrap="none">
            <a:spAutoFit/>
          </a:bodyPr>
          <a:lstStyle/>
          <a:p>
            <a:r>
              <a:rPr lang="es-EC" sz="2400" b="1" dirty="0"/>
              <a:t>EJECUCIÓN </a:t>
            </a:r>
            <a:r>
              <a:rPr lang="es-EC" sz="2800" b="1" dirty="0" smtClean="0"/>
              <a:t>PRESUPUESTARIA 2021</a:t>
            </a:r>
            <a:endParaRPr lang="es-ES" sz="2800" dirty="0"/>
          </a:p>
        </p:txBody>
      </p:sp>
      <p:graphicFrame>
        <p:nvGraphicFramePr>
          <p:cNvPr id="8" name="7 Tabla"/>
          <p:cNvGraphicFramePr>
            <a:graphicFrameLocks noGrp="1"/>
          </p:cNvGraphicFramePr>
          <p:nvPr>
            <p:extLst>
              <p:ext uri="{D42A27DB-BD31-4B8C-83A1-F6EECF244321}">
                <p14:modId xmlns:p14="http://schemas.microsoft.com/office/powerpoint/2010/main" val="1827612191"/>
              </p:ext>
            </p:extLst>
          </p:nvPr>
        </p:nvGraphicFramePr>
        <p:xfrm>
          <a:off x="1176185" y="1463726"/>
          <a:ext cx="20974052" cy="1174052"/>
        </p:xfrm>
        <a:graphic>
          <a:graphicData uri="http://schemas.openxmlformats.org/drawingml/2006/table">
            <a:tbl>
              <a:tblPr firstRow="1" firstCol="1" bandRow="1">
                <a:tableStyleId>{7DF18680-E054-41AD-8BC1-D1AEF772440D}</a:tableStyleId>
              </a:tblPr>
              <a:tblGrid>
                <a:gridCol w="3854540">
                  <a:extLst>
                    <a:ext uri="{9D8B030D-6E8A-4147-A177-3AD203B41FA5}">
                      <a16:colId xmlns="" xmlns:a16="http://schemas.microsoft.com/office/drawing/2014/main" val="20000"/>
                    </a:ext>
                  </a:extLst>
                </a:gridCol>
                <a:gridCol w="3402710">
                  <a:extLst>
                    <a:ext uri="{9D8B030D-6E8A-4147-A177-3AD203B41FA5}">
                      <a16:colId xmlns="" xmlns:a16="http://schemas.microsoft.com/office/drawing/2014/main" val="20001"/>
                    </a:ext>
                  </a:extLst>
                </a:gridCol>
                <a:gridCol w="3208436">
                  <a:extLst>
                    <a:ext uri="{9D8B030D-6E8A-4147-A177-3AD203B41FA5}">
                      <a16:colId xmlns="" xmlns:a16="http://schemas.microsoft.com/office/drawing/2014/main" val="20002"/>
                    </a:ext>
                  </a:extLst>
                </a:gridCol>
                <a:gridCol w="3725025">
                  <a:extLst>
                    <a:ext uri="{9D8B030D-6E8A-4147-A177-3AD203B41FA5}">
                      <a16:colId xmlns="" xmlns:a16="http://schemas.microsoft.com/office/drawing/2014/main" val="20003"/>
                    </a:ext>
                  </a:extLst>
                </a:gridCol>
                <a:gridCol w="3510147">
                  <a:extLst>
                    <a:ext uri="{9D8B030D-6E8A-4147-A177-3AD203B41FA5}">
                      <a16:colId xmlns="" xmlns:a16="http://schemas.microsoft.com/office/drawing/2014/main" val="20004"/>
                    </a:ext>
                  </a:extLst>
                </a:gridCol>
                <a:gridCol w="3273194">
                  <a:extLst>
                    <a:ext uri="{9D8B030D-6E8A-4147-A177-3AD203B41FA5}">
                      <a16:colId xmlns="" xmlns:a16="http://schemas.microsoft.com/office/drawing/2014/main" val="20005"/>
                    </a:ext>
                  </a:extLst>
                </a:gridCol>
              </a:tblGrid>
              <a:tr h="225425">
                <a:tc>
                  <a:txBody>
                    <a:bodyPr/>
                    <a:lstStyle/>
                    <a:p>
                      <a:pPr algn="ctr">
                        <a:lnSpc>
                          <a:spcPct val="107000"/>
                        </a:lnSpc>
                        <a:spcAft>
                          <a:spcPts val="0"/>
                        </a:spcAft>
                      </a:pPr>
                      <a:r>
                        <a:rPr lang="es-ES" sz="2400" dirty="0">
                          <a:effectLst/>
                        </a:rPr>
                        <a:t>TOTAL PRESUPUESTO INSTITUCIONAL</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GASTO CORRIENTE PLANIFICADO</a:t>
                      </a:r>
                      <a:endParaRPr lang="es-ES" sz="2400"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GASTO CORRIENTE EJECUTADO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GASTO DE INVERSIÓN PLANIFICADO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GASTO DE INVERSIÓN EJECUTADO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 EJECUCIÓN PRESUPUESTARIA</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225425">
                <a:tc>
                  <a:txBody>
                    <a:bodyPr/>
                    <a:lstStyle/>
                    <a:p>
                      <a:pPr algn="r">
                        <a:lnSpc>
                          <a:spcPct val="107000"/>
                        </a:lnSpc>
                        <a:spcAft>
                          <a:spcPts val="0"/>
                        </a:spcAft>
                      </a:pPr>
                      <a:r>
                        <a:rPr lang="es-EC" sz="2400" dirty="0">
                          <a:effectLst/>
                        </a:rPr>
                        <a:t>9’247.574,77</a:t>
                      </a:r>
                      <a:endParaRPr lang="es-ES" sz="2400" dirty="0">
                        <a:effectLst/>
                        <a:latin typeface="Calibri"/>
                        <a:ea typeface="Calibri"/>
                        <a:cs typeface="Cambria"/>
                      </a:endParaRPr>
                    </a:p>
                  </a:txBody>
                  <a:tcPr marL="68580" marR="68580" marT="0" marB="0"/>
                </a:tc>
                <a:tc>
                  <a:txBody>
                    <a:bodyPr/>
                    <a:lstStyle/>
                    <a:p>
                      <a:pPr algn="r">
                        <a:lnSpc>
                          <a:spcPct val="107000"/>
                        </a:lnSpc>
                        <a:spcAft>
                          <a:spcPts val="0"/>
                        </a:spcAft>
                      </a:pPr>
                      <a:r>
                        <a:rPr lang="es-EC" sz="2400" dirty="0">
                          <a:effectLst/>
                        </a:rPr>
                        <a:t>7’277.502,16</a:t>
                      </a:r>
                      <a:endParaRPr lang="es-ES" sz="2400" dirty="0">
                        <a:effectLst/>
                        <a:latin typeface="Calibri"/>
                        <a:ea typeface="Calibri"/>
                        <a:cs typeface="Cambria"/>
                      </a:endParaRPr>
                    </a:p>
                  </a:txBody>
                  <a:tcPr marL="68580" marR="68580" marT="0" marB="0"/>
                </a:tc>
                <a:tc>
                  <a:txBody>
                    <a:bodyPr/>
                    <a:lstStyle/>
                    <a:p>
                      <a:pPr algn="r">
                        <a:lnSpc>
                          <a:spcPct val="107000"/>
                        </a:lnSpc>
                        <a:spcAft>
                          <a:spcPts val="0"/>
                        </a:spcAft>
                      </a:pPr>
                      <a:r>
                        <a:rPr lang="es-EC" sz="2400">
                          <a:effectLst/>
                        </a:rPr>
                        <a:t>7’275.348,00</a:t>
                      </a:r>
                      <a:endParaRPr lang="es-ES" sz="2400">
                        <a:effectLst/>
                        <a:latin typeface="Calibri"/>
                        <a:ea typeface="Calibri"/>
                        <a:cs typeface="Cambria"/>
                      </a:endParaRPr>
                    </a:p>
                  </a:txBody>
                  <a:tcPr marL="68580" marR="68580" marT="0" marB="0"/>
                </a:tc>
                <a:tc>
                  <a:txBody>
                    <a:bodyPr/>
                    <a:lstStyle/>
                    <a:p>
                      <a:pPr algn="r">
                        <a:lnSpc>
                          <a:spcPct val="107000"/>
                        </a:lnSpc>
                        <a:spcAft>
                          <a:spcPts val="0"/>
                        </a:spcAft>
                      </a:pPr>
                      <a:r>
                        <a:rPr lang="es-EC" sz="2400">
                          <a:effectLst/>
                        </a:rPr>
                        <a:t>1’970.072,61</a:t>
                      </a:r>
                      <a:endParaRPr lang="es-ES" sz="2400">
                        <a:effectLst/>
                        <a:latin typeface="Calibri"/>
                        <a:ea typeface="Calibri"/>
                        <a:cs typeface="Cambria"/>
                      </a:endParaRPr>
                    </a:p>
                  </a:txBody>
                  <a:tcPr marL="68580" marR="68580" marT="0" marB="0"/>
                </a:tc>
                <a:tc>
                  <a:txBody>
                    <a:bodyPr/>
                    <a:lstStyle/>
                    <a:p>
                      <a:pPr algn="r">
                        <a:lnSpc>
                          <a:spcPct val="107000"/>
                        </a:lnSpc>
                        <a:spcAft>
                          <a:spcPts val="0"/>
                        </a:spcAft>
                      </a:pPr>
                      <a:r>
                        <a:rPr lang="es-EC" sz="2400">
                          <a:effectLst/>
                        </a:rPr>
                        <a:t>1’970.046,01</a:t>
                      </a:r>
                      <a:endParaRPr lang="es-ES" sz="2400">
                        <a:effectLst/>
                        <a:latin typeface="Calibri"/>
                        <a:ea typeface="Calibri"/>
                        <a:cs typeface="Cambria"/>
                      </a:endParaRPr>
                    </a:p>
                  </a:txBody>
                  <a:tcPr marL="68580" marR="68580" marT="0" marB="0"/>
                </a:tc>
                <a:tc>
                  <a:txBody>
                    <a:bodyPr/>
                    <a:lstStyle/>
                    <a:p>
                      <a:pPr algn="r">
                        <a:lnSpc>
                          <a:spcPct val="107000"/>
                        </a:lnSpc>
                        <a:spcAft>
                          <a:spcPts val="0"/>
                        </a:spcAft>
                      </a:pPr>
                      <a:r>
                        <a:rPr lang="es-EC" sz="2400" dirty="0">
                          <a:effectLst/>
                        </a:rPr>
                        <a:t>99.98%</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bl>
          </a:graphicData>
        </a:graphic>
      </p:graphicFrame>
      <p:sp>
        <p:nvSpPr>
          <p:cNvPr id="16" name="15 Rectángulo"/>
          <p:cNvSpPr/>
          <p:nvPr/>
        </p:nvSpPr>
        <p:spPr>
          <a:xfrm>
            <a:off x="1097240" y="2816067"/>
            <a:ext cx="20578023" cy="461665"/>
          </a:xfrm>
          <a:prstGeom prst="rect">
            <a:avLst/>
          </a:prstGeom>
        </p:spPr>
        <p:txBody>
          <a:bodyPr wrap="square">
            <a:spAutoFit/>
          </a:bodyPr>
          <a:lstStyle/>
          <a:p>
            <a:r>
              <a:rPr lang="es-EC" sz="2400" b="1" dirty="0"/>
              <a:t>MEDICAMENTOS – DISPOSITIVOS MEDICOS DE USO GENERAL – DISPOSITIVOS MEDICOS DE LABORATORIO CLINICO Y PATOLOGIA.     </a:t>
            </a:r>
            <a:endParaRPr lang="es-ES" sz="2400" dirty="0"/>
          </a:p>
        </p:txBody>
      </p:sp>
      <p:graphicFrame>
        <p:nvGraphicFramePr>
          <p:cNvPr id="17" name="16 Tabla"/>
          <p:cNvGraphicFramePr>
            <a:graphicFrameLocks noGrp="1"/>
          </p:cNvGraphicFramePr>
          <p:nvPr>
            <p:extLst>
              <p:ext uri="{D42A27DB-BD31-4B8C-83A1-F6EECF244321}">
                <p14:modId xmlns:p14="http://schemas.microsoft.com/office/powerpoint/2010/main" val="2587814960"/>
              </p:ext>
            </p:extLst>
          </p:nvPr>
        </p:nvGraphicFramePr>
        <p:xfrm>
          <a:off x="1176185" y="3228467"/>
          <a:ext cx="20974051" cy="8479536"/>
        </p:xfrm>
        <a:graphic>
          <a:graphicData uri="http://schemas.openxmlformats.org/drawingml/2006/table">
            <a:tbl>
              <a:tblPr firstRow="1" firstCol="1" bandRow="1">
                <a:tableStyleId>{7DF18680-E054-41AD-8BC1-D1AEF772440D}</a:tableStyleId>
              </a:tblPr>
              <a:tblGrid>
                <a:gridCol w="2953549">
                  <a:extLst>
                    <a:ext uri="{9D8B030D-6E8A-4147-A177-3AD203B41FA5}">
                      <a16:colId xmlns="" xmlns:a16="http://schemas.microsoft.com/office/drawing/2014/main" val="20000"/>
                    </a:ext>
                  </a:extLst>
                </a:gridCol>
                <a:gridCol w="1405373">
                  <a:extLst>
                    <a:ext uri="{9D8B030D-6E8A-4147-A177-3AD203B41FA5}">
                      <a16:colId xmlns="" xmlns:a16="http://schemas.microsoft.com/office/drawing/2014/main" val="20001"/>
                    </a:ext>
                  </a:extLst>
                </a:gridCol>
                <a:gridCol w="3298093">
                  <a:extLst>
                    <a:ext uri="{9D8B030D-6E8A-4147-A177-3AD203B41FA5}">
                      <a16:colId xmlns="" xmlns:a16="http://schemas.microsoft.com/office/drawing/2014/main" val="20002"/>
                    </a:ext>
                  </a:extLst>
                </a:gridCol>
                <a:gridCol w="3091819">
                  <a:extLst>
                    <a:ext uri="{9D8B030D-6E8A-4147-A177-3AD203B41FA5}">
                      <a16:colId xmlns="" xmlns:a16="http://schemas.microsoft.com/office/drawing/2014/main" val="20003"/>
                    </a:ext>
                  </a:extLst>
                </a:gridCol>
                <a:gridCol w="3091819">
                  <a:extLst>
                    <a:ext uri="{9D8B030D-6E8A-4147-A177-3AD203B41FA5}">
                      <a16:colId xmlns="" xmlns:a16="http://schemas.microsoft.com/office/drawing/2014/main" val="20004"/>
                    </a:ext>
                  </a:extLst>
                </a:gridCol>
                <a:gridCol w="3091819">
                  <a:extLst>
                    <a:ext uri="{9D8B030D-6E8A-4147-A177-3AD203B41FA5}">
                      <a16:colId xmlns="" xmlns:a16="http://schemas.microsoft.com/office/drawing/2014/main" val="20005"/>
                    </a:ext>
                  </a:extLst>
                </a:gridCol>
                <a:gridCol w="4041579">
                  <a:extLst>
                    <a:ext uri="{9D8B030D-6E8A-4147-A177-3AD203B41FA5}">
                      <a16:colId xmlns="" xmlns:a16="http://schemas.microsoft.com/office/drawing/2014/main" val="20006"/>
                    </a:ext>
                  </a:extLst>
                </a:gridCol>
              </a:tblGrid>
              <a:tr h="220918">
                <a:tc>
                  <a:txBody>
                    <a:bodyPr/>
                    <a:lstStyle/>
                    <a:p>
                      <a:pPr algn="ctr">
                        <a:lnSpc>
                          <a:spcPct val="107000"/>
                        </a:lnSpc>
                        <a:spcAft>
                          <a:spcPts val="0"/>
                        </a:spcAft>
                      </a:pPr>
                      <a:r>
                        <a:rPr lang="es-ES_tradnl" sz="2000" dirty="0">
                          <a:effectLst/>
                        </a:rPr>
                        <a:t>PARTIDA</a:t>
                      </a:r>
                      <a:endParaRPr lang="es-ES" sz="20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dirty="0">
                          <a:effectLst/>
                        </a:rPr>
                        <a:t>FTE</a:t>
                      </a:r>
                      <a:endParaRPr lang="es-ES" sz="20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dirty="0">
                          <a:effectLst/>
                        </a:rPr>
                        <a:t>DESCRIPCIÓN</a:t>
                      </a:r>
                      <a:endParaRPr lang="es-ES" sz="20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dirty="0">
                          <a:effectLst/>
                        </a:rPr>
                        <a:t>  ASIGNADO  </a:t>
                      </a:r>
                      <a:endParaRPr lang="es-ES" sz="20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dirty="0">
                          <a:effectLst/>
                        </a:rPr>
                        <a:t>  VIGENTE  </a:t>
                      </a:r>
                      <a:endParaRPr lang="es-ES" sz="20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dirty="0">
                          <a:effectLst/>
                        </a:rPr>
                        <a:t>  DEVENGADO  </a:t>
                      </a:r>
                      <a:endParaRPr lang="es-ES" sz="20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dirty="0">
                          <a:effectLst/>
                        </a:rPr>
                        <a:t>% EJEC.</a:t>
                      </a:r>
                      <a:endParaRPr lang="es-ES" sz="2000"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226695">
                <a:tc>
                  <a:txBody>
                    <a:bodyPr/>
                    <a:lstStyle/>
                    <a:p>
                      <a:pPr algn="ctr">
                        <a:lnSpc>
                          <a:spcPct val="107000"/>
                        </a:lnSpc>
                        <a:spcAft>
                          <a:spcPts val="0"/>
                        </a:spcAft>
                      </a:pPr>
                      <a:r>
                        <a:rPr lang="es-ES_tradnl" sz="2000">
                          <a:effectLst/>
                        </a:rPr>
                        <a:t>56 00 000 001</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 </a:t>
                      </a:r>
                      <a:endParaRPr lang="es-ES" sz="2000">
                        <a:effectLst/>
                        <a:latin typeface="Calibri"/>
                        <a:ea typeface="Calibri"/>
                        <a:cs typeface="Cambria"/>
                      </a:endParaRPr>
                    </a:p>
                  </a:txBody>
                  <a:tcPr marL="68580" marR="68580" marT="0" marB="0"/>
                </a:tc>
                <a:tc gridSpan="5">
                  <a:txBody>
                    <a:bodyPr/>
                    <a:lstStyle/>
                    <a:p>
                      <a:pPr>
                        <a:lnSpc>
                          <a:spcPct val="107000"/>
                        </a:lnSpc>
                        <a:spcAft>
                          <a:spcPts val="0"/>
                        </a:spcAft>
                      </a:pPr>
                      <a:r>
                        <a:rPr lang="es-ES_tradnl" sz="2000">
                          <a:effectLst/>
                        </a:rPr>
                        <a:t>REDUCCION PREVENCION Y CONTROL DE MORTALIDAD DE ENFERMEDADES DE VIGILANCIA</a:t>
                      </a:r>
                      <a:endParaRPr lang="es-ES" sz="2000">
                        <a:effectLst/>
                        <a:latin typeface="Calibri"/>
                        <a:ea typeface="Calibri"/>
                        <a:cs typeface="Cambria"/>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1"/>
                  </a:ext>
                </a:extLst>
              </a:tr>
              <a:tr h="226695">
                <a:tc>
                  <a:txBody>
                    <a:bodyPr/>
                    <a:lstStyle/>
                    <a:p>
                      <a:pPr algn="r">
                        <a:lnSpc>
                          <a:spcPct val="107000"/>
                        </a:lnSpc>
                        <a:spcAft>
                          <a:spcPts val="0"/>
                        </a:spcAft>
                      </a:pPr>
                      <a:r>
                        <a:rPr lang="es-ES_tradnl" sz="2000">
                          <a:effectLst/>
                        </a:rPr>
                        <a:t>530809</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MEDICAMENTOS</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0,00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a:t>
                      </a:r>
                      <a:r>
                        <a:rPr lang="es-ES_tradnl" sz="2000" dirty="0" smtClean="0">
                          <a:effectLst/>
                        </a:rPr>
                        <a:t>$</a:t>
                      </a:r>
                      <a:r>
                        <a:rPr lang="es-ES" sz="2000" baseline="0" dirty="0" smtClean="0">
                          <a:effectLst/>
                        </a:rPr>
                        <a:t> </a:t>
                      </a:r>
                      <a:r>
                        <a:rPr lang="es-ES_tradnl" sz="2000" dirty="0" smtClean="0">
                          <a:effectLst/>
                        </a:rPr>
                        <a:t>8.538,56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8.538,48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100%</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562610">
                <a:tc>
                  <a:txBody>
                    <a:bodyPr/>
                    <a:lstStyle/>
                    <a:p>
                      <a:pPr algn="r">
                        <a:lnSpc>
                          <a:spcPct val="107000"/>
                        </a:lnSpc>
                        <a:spcAft>
                          <a:spcPts val="0"/>
                        </a:spcAft>
                      </a:pPr>
                      <a:r>
                        <a:rPr lang="es-ES_tradnl" sz="2000">
                          <a:effectLst/>
                        </a:rPr>
                        <a:t>530810</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DISPOSITIVOS MEDICOS DE LABORATORIO</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27.303,73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20.329,08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a:t>
                      </a:r>
                      <a:r>
                        <a:rPr lang="es-ES_tradnl" sz="2000" dirty="0" smtClean="0">
                          <a:effectLst/>
                        </a:rPr>
                        <a:t>20.329,08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100%</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226695">
                <a:tc>
                  <a:txBody>
                    <a:bodyPr/>
                    <a:lstStyle/>
                    <a:p>
                      <a:pPr algn="ctr">
                        <a:lnSpc>
                          <a:spcPct val="107000"/>
                        </a:lnSpc>
                        <a:spcAft>
                          <a:spcPts val="0"/>
                        </a:spcAft>
                      </a:pPr>
                      <a:r>
                        <a:rPr lang="es-ES_tradnl" sz="2000">
                          <a:effectLst/>
                        </a:rPr>
                        <a:t>56 00 000 003 </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 </a:t>
                      </a:r>
                      <a:endParaRPr lang="es-ES" sz="2000">
                        <a:effectLst/>
                        <a:latin typeface="Calibri"/>
                        <a:ea typeface="Calibri"/>
                        <a:cs typeface="Cambria"/>
                      </a:endParaRPr>
                    </a:p>
                  </a:txBody>
                  <a:tcPr marL="68580" marR="68580" marT="0" marB="0"/>
                </a:tc>
                <a:tc gridSpan="5">
                  <a:txBody>
                    <a:bodyPr/>
                    <a:lstStyle/>
                    <a:p>
                      <a:pPr>
                        <a:lnSpc>
                          <a:spcPct val="107000"/>
                        </a:lnSpc>
                        <a:spcAft>
                          <a:spcPts val="0"/>
                        </a:spcAft>
                      </a:pPr>
                      <a:r>
                        <a:rPr lang="es-ES_tradnl" sz="2000" dirty="0">
                          <a:effectLst/>
                        </a:rPr>
                        <a:t>GASTO OPERATIVO DE PROVISION DE LOS SERVICIOS DE SALUD</a:t>
                      </a:r>
                      <a:endParaRPr lang="es-ES" sz="2000" dirty="0">
                        <a:effectLst/>
                        <a:latin typeface="Calibri"/>
                        <a:ea typeface="Calibri"/>
                        <a:cs typeface="Cambria"/>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4"/>
                  </a:ext>
                </a:extLst>
              </a:tr>
              <a:tr h="226695">
                <a:tc>
                  <a:txBody>
                    <a:bodyPr/>
                    <a:lstStyle/>
                    <a:p>
                      <a:pPr algn="r">
                        <a:lnSpc>
                          <a:spcPct val="107000"/>
                        </a:lnSpc>
                        <a:spcAft>
                          <a:spcPts val="0"/>
                        </a:spcAft>
                      </a:pPr>
                      <a:r>
                        <a:rPr lang="es-ES_tradnl" sz="2000">
                          <a:effectLst/>
                        </a:rPr>
                        <a:t>530809</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MEDICAMENTOS</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7.000,00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71.918,89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71.918,60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100%</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r h="562610">
                <a:tc>
                  <a:txBody>
                    <a:bodyPr/>
                    <a:lstStyle/>
                    <a:p>
                      <a:pPr algn="r">
                        <a:lnSpc>
                          <a:spcPct val="107000"/>
                        </a:lnSpc>
                        <a:spcAft>
                          <a:spcPts val="0"/>
                        </a:spcAft>
                      </a:pPr>
                      <a:r>
                        <a:rPr lang="es-ES_tradnl" sz="2000">
                          <a:effectLst/>
                        </a:rPr>
                        <a:t>530810</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DISPOSITIVOS MEDICOS DE LABORATORIO</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8.120,00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32.749,47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a:t>
                      </a:r>
                      <a:r>
                        <a:rPr lang="es-ES_tradnl" sz="2000" dirty="0" smtClean="0">
                          <a:effectLst/>
                        </a:rPr>
                        <a:t>32.749,47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100%</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06"/>
                  </a:ext>
                </a:extLst>
              </a:tr>
              <a:tr h="562610">
                <a:tc>
                  <a:txBody>
                    <a:bodyPr/>
                    <a:lstStyle/>
                    <a:p>
                      <a:pPr algn="r">
                        <a:lnSpc>
                          <a:spcPct val="107000"/>
                        </a:lnSpc>
                        <a:spcAft>
                          <a:spcPts val="0"/>
                        </a:spcAft>
                      </a:pPr>
                      <a:r>
                        <a:rPr lang="es-ES_tradnl" sz="2000">
                          <a:effectLst/>
                        </a:rPr>
                        <a:t>530826</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DISPOSITIVOS MEDICOS DE USO GENERAL.</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93.271,92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64.043,92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62.043,92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100%</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07"/>
                  </a:ext>
                </a:extLst>
              </a:tr>
              <a:tr h="226695">
                <a:tc>
                  <a:txBody>
                    <a:bodyPr/>
                    <a:lstStyle/>
                    <a:p>
                      <a:pPr algn="ctr">
                        <a:lnSpc>
                          <a:spcPct val="107000"/>
                        </a:lnSpc>
                        <a:spcAft>
                          <a:spcPts val="0"/>
                        </a:spcAft>
                      </a:pPr>
                      <a:r>
                        <a:rPr lang="es-ES_tradnl" sz="2000">
                          <a:effectLst/>
                        </a:rPr>
                        <a:t>90 00 000 003 </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 </a:t>
                      </a:r>
                      <a:endParaRPr lang="es-ES" sz="2000">
                        <a:effectLst/>
                        <a:latin typeface="Calibri"/>
                        <a:ea typeface="Calibri"/>
                        <a:cs typeface="Cambria"/>
                      </a:endParaRPr>
                    </a:p>
                  </a:txBody>
                  <a:tcPr marL="68580" marR="68580" marT="0" marB="0"/>
                </a:tc>
                <a:tc gridSpan="5">
                  <a:txBody>
                    <a:bodyPr/>
                    <a:lstStyle/>
                    <a:p>
                      <a:pPr>
                        <a:lnSpc>
                          <a:spcPct val="107000"/>
                        </a:lnSpc>
                        <a:spcAft>
                          <a:spcPts val="0"/>
                        </a:spcAft>
                      </a:pPr>
                      <a:r>
                        <a:rPr lang="es-ES_tradnl" sz="2000">
                          <a:effectLst/>
                        </a:rPr>
                        <a:t>GASTO OPERATIVO DE PROVISION DE LOS SERVICIOS DE SALUD</a:t>
                      </a:r>
                      <a:endParaRPr lang="es-ES" sz="2000">
                        <a:effectLst/>
                        <a:latin typeface="Calibri"/>
                        <a:ea typeface="Calibri"/>
                        <a:cs typeface="Cambria"/>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8"/>
                  </a:ext>
                </a:extLst>
              </a:tr>
              <a:tr h="226695">
                <a:tc>
                  <a:txBody>
                    <a:bodyPr/>
                    <a:lstStyle/>
                    <a:p>
                      <a:pPr algn="r">
                        <a:lnSpc>
                          <a:spcPct val="107000"/>
                        </a:lnSpc>
                        <a:spcAft>
                          <a:spcPts val="0"/>
                        </a:spcAft>
                      </a:pPr>
                      <a:r>
                        <a:rPr lang="es-ES_tradnl" sz="2000">
                          <a:effectLst/>
                        </a:rPr>
                        <a:t>530809</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MEDICAMENTOS</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110.579,03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219.117,43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219.110,43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99,99%</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09"/>
                  </a:ext>
                </a:extLst>
              </a:tr>
              <a:tr h="401955">
                <a:tc>
                  <a:txBody>
                    <a:bodyPr/>
                    <a:lstStyle/>
                    <a:p>
                      <a:pPr algn="r">
                        <a:lnSpc>
                          <a:spcPct val="107000"/>
                        </a:lnSpc>
                        <a:spcAft>
                          <a:spcPts val="0"/>
                        </a:spcAft>
                      </a:pPr>
                      <a:r>
                        <a:rPr lang="es-ES_tradnl" sz="2000">
                          <a:effectLst/>
                        </a:rPr>
                        <a:t>530809</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002</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MEDICAMENTOS</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12.737,94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14.807,21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14.807,21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100%</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10"/>
                  </a:ext>
                </a:extLst>
              </a:tr>
              <a:tr h="542925">
                <a:tc>
                  <a:txBody>
                    <a:bodyPr/>
                    <a:lstStyle/>
                    <a:p>
                      <a:pPr algn="r">
                        <a:lnSpc>
                          <a:spcPct val="107000"/>
                        </a:lnSpc>
                        <a:spcAft>
                          <a:spcPts val="0"/>
                        </a:spcAft>
                      </a:pPr>
                      <a:r>
                        <a:rPr lang="es-ES_tradnl" sz="2000">
                          <a:effectLst/>
                        </a:rPr>
                        <a:t>530810</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DISPOSITIVOS MEDICOS DE LABORATORIO</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40.771,21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171.112,04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171.013,24</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99,94%</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11"/>
                  </a:ext>
                </a:extLst>
              </a:tr>
              <a:tr h="562610">
                <a:tc>
                  <a:txBody>
                    <a:bodyPr/>
                    <a:lstStyle/>
                    <a:p>
                      <a:pPr algn="r">
                        <a:lnSpc>
                          <a:spcPct val="107000"/>
                        </a:lnSpc>
                        <a:spcAft>
                          <a:spcPts val="0"/>
                        </a:spcAft>
                      </a:pPr>
                      <a:r>
                        <a:rPr lang="es-ES_tradnl" sz="2000">
                          <a:effectLst/>
                        </a:rPr>
                        <a:t>530810</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002</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DISPOSITIVOS MEDICOS DE LABORATORIO</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27.649,80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24.467,35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                              </a:t>
                      </a:r>
                      <a:r>
                        <a:rPr lang="es-ES_tradnl" sz="2000" dirty="0" smtClean="0">
                          <a:effectLst/>
                        </a:rPr>
                        <a:t>24.467,35   </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100%</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12"/>
                  </a:ext>
                </a:extLst>
              </a:tr>
              <a:tr h="562610">
                <a:tc>
                  <a:txBody>
                    <a:bodyPr/>
                    <a:lstStyle/>
                    <a:p>
                      <a:pPr algn="r">
                        <a:lnSpc>
                          <a:spcPct val="107000"/>
                        </a:lnSpc>
                        <a:spcAft>
                          <a:spcPts val="0"/>
                        </a:spcAft>
                      </a:pPr>
                      <a:r>
                        <a:rPr lang="es-ES_tradnl" sz="2000">
                          <a:effectLst/>
                        </a:rPr>
                        <a:t>530826</a:t>
                      </a:r>
                      <a:endParaRPr lang="es-ES" sz="200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001</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a:effectLst/>
                        </a:rPr>
                        <a:t>DISPOSITIVOS MEDICOS DE USO GENERAL.</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277.798,71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315.035,47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314.696,11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a:t>
                      </a:r>
                      <a:endParaRPr lang="es-ES" sz="2000">
                        <a:effectLst/>
                      </a:endParaRPr>
                    </a:p>
                    <a:p>
                      <a:pPr algn="r">
                        <a:lnSpc>
                          <a:spcPct val="107000"/>
                        </a:lnSpc>
                        <a:spcAft>
                          <a:spcPts val="0"/>
                        </a:spcAft>
                      </a:pPr>
                      <a:r>
                        <a:rPr lang="es-ES_tradnl" sz="2000">
                          <a:effectLst/>
                        </a:rPr>
                        <a:t>99,89%</a:t>
                      </a:r>
                      <a:endParaRPr lang="es-ES" sz="2000">
                        <a:effectLst/>
                        <a:latin typeface="Calibri"/>
                        <a:ea typeface="Calibri"/>
                        <a:cs typeface="Cambria"/>
                      </a:endParaRPr>
                    </a:p>
                  </a:txBody>
                  <a:tcPr marL="68580" marR="68580" marT="0" marB="0"/>
                </a:tc>
                <a:extLst>
                  <a:ext uri="{0D108BD9-81ED-4DB2-BD59-A6C34878D82A}">
                    <a16:rowId xmlns="" xmlns:a16="http://schemas.microsoft.com/office/drawing/2014/main" val="10013"/>
                  </a:ext>
                </a:extLst>
              </a:tr>
              <a:tr h="562610">
                <a:tc>
                  <a:txBody>
                    <a:bodyPr/>
                    <a:lstStyle/>
                    <a:p>
                      <a:pPr algn="r">
                        <a:lnSpc>
                          <a:spcPct val="107000"/>
                        </a:lnSpc>
                        <a:spcAft>
                          <a:spcPts val="0"/>
                        </a:spcAft>
                      </a:pPr>
                      <a:r>
                        <a:rPr lang="es-ES_tradnl" sz="2000" dirty="0">
                          <a:effectLst/>
                        </a:rPr>
                        <a:t>530826</a:t>
                      </a:r>
                      <a:endParaRPr lang="es-ES" sz="2000" dirty="0">
                        <a:effectLst/>
                        <a:latin typeface="Calibri"/>
                        <a:ea typeface="Calibri"/>
                        <a:cs typeface="Cambria"/>
                      </a:endParaRPr>
                    </a:p>
                  </a:txBody>
                  <a:tcPr marL="68580" marR="68580" marT="0" marB="0"/>
                </a:tc>
                <a:tc>
                  <a:txBody>
                    <a:bodyPr/>
                    <a:lstStyle/>
                    <a:p>
                      <a:pPr algn="ctr">
                        <a:lnSpc>
                          <a:spcPct val="107000"/>
                        </a:lnSpc>
                        <a:spcAft>
                          <a:spcPts val="0"/>
                        </a:spcAft>
                      </a:pPr>
                      <a:r>
                        <a:rPr lang="es-ES_tradnl" sz="2000">
                          <a:effectLst/>
                        </a:rPr>
                        <a:t>002</a:t>
                      </a:r>
                      <a:endParaRPr lang="es-ES" sz="2000">
                        <a:effectLst/>
                        <a:latin typeface="Calibri"/>
                        <a:ea typeface="Calibri"/>
                        <a:cs typeface="Cambria"/>
                      </a:endParaRPr>
                    </a:p>
                  </a:txBody>
                  <a:tcPr marL="68580" marR="68580" marT="0" marB="0"/>
                </a:tc>
                <a:tc>
                  <a:txBody>
                    <a:bodyPr/>
                    <a:lstStyle/>
                    <a:p>
                      <a:pPr>
                        <a:lnSpc>
                          <a:spcPct val="107000"/>
                        </a:lnSpc>
                        <a:spcAft>
                          <a:spcPts val="0"/>
                        </a:spcAft>
                      </a:pPr>
                      <a:r>
                        <a:rPr lang="es-ES_tradnl" sz="2000" dirty="0">
                          <a:effectLst/>
                        </a:rPr>
                        <a:t>DISPOSITIVOS MEDICOS DE USO GENERAL.</a:t>
                      </a:r>
                      <a:endParaRPr lang="es-ES" sz="2000" dirty="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25.238,98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25.020,80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a:effectLst/>
                        </a:rPr>
                        <a:t> $                25.020,80 </a:t>
                      </a:r>
                      <a:endParaRPr lang="es-ES" sz="2000">
                        <a:effectLst/>
                        <a:latin typeface="Calibri"/>
                        <a:ea typeface="Calibri"/>
                        <a:cs typeface="Cambria"/>
                      </a:endParaRPr>
                    </a:p>
                  </a:txBody>
                  <a:tcPr marL="68580" marR="68580" marT="0" marB="0"/>
                </a:tc>
                <a:tc>
                  <a:txBody>
                    <a:bodyPr/>
                    <a:lstStyle/>
                    <a:p>
                      <a:pPr algn="r">
                        <a:lnSpc>
                          <a:spcPct val="107000"/>
                        </a:lnSpc>
                        <a:spcAft>
                          <a:spcPts val="0"/>
                        </a:spcAft>
                      </a:pPr>
                      <a:r>
                        <a:rPr lang="es-ES_tradnl" sz="2000" dirty="0">
                          <a:effectLst/>
                        </a:rPr>
                        <a:t> </a:t>
                      </a:r>
                      <a:endParaRPr lang="es-ES" sz="2000" dirty="0">
                        <a:effectLst/>
                      </a:endParaRPr>
                    </a:p>
                    <a:p>
                      <a:pPr algn="r">
                        <a:lnSpc>
                          <a:spcPct val="107000"/>
                        </a:lnSpc>
                        <a:spcAft>
                          <a:spcPts val="0"/>
                        </a:spcAft>
                      </a:pPr>
                      <a:r>
                        <a:rPr lang="es-ES_tradnl" sz="2000" dirty="0">
                          <a:effectLst/>
                        </a:rPr>
                        <a:t>100%</a:t>
                      </a:r>
                      <a:endParaRPr lang="es-ES" sz="2000" dirty="0">
                        <a:effectLst/>
                        <a:latin typeface="Calibri"/>
                        <a:ea typeface="Calibri"/>
                        <a:cs typeface="Cambria"/>
                      </a:endParaRPr>
                    </a:p>
                  </a:txBody>
                  <a:tcPr marL="68580" marR="68580" marT="0" marB="0"/>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100641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D24EA860-BF62-4E31-A1A9-C6AD77D5C59B}"/>
              </a:ext>
            </a:extLst>
          </p:cNvPr>
          <p:cNvPicPr>
            <a:picLocks noChangeAspect="1"/>
          </p:cNvPicPr>
          <p:nvPr/>
        </p:nvPicPr>
        <p:blipFill>
          <a:blip r:embed="rId3"/>
          <a:stretch>
            <a:fillRect/>
          </a:stretch>
        </p:blipFill>
        <p:spPr>
          <a:xfrm>
            <a:off x="316" y="0"/>
            <a:ext cx="24121429" cy="13862050"/>
          </a:xfrm>
          <a:prstGeom prst="rect">
            <a:avLst/>
          </a:prstGeom>
        </p:spPr>
      </p:pic>
      <p:sp>
        <p:nvSpPr>
          <p:cNvPr id="11" name="CuadroTexto 10">
            <a:extLst>
              <a:ext uri="{FF2B5EF4-FFF2-40B4-BE49-F238E27FC236}">
                <a16:creationId xmlns="" xmlns:a16="http://schemas.microsoft.com/office/drawing/2014/main" id="{38A0E111-ACE6-4C49-B27F-F196F5764E93}"/>
              </a:ext>
            </a:extLst>
          </p:cNvPr>
          <p:cNvSpPr txBox="1"/>
          <p:nvPr/>
        </p:nvSpPr>
        <p:spPr>
          <a:xfrm>
            <a:off x="1057568" y="10902834"/>
            <a:ext cx="6989152" cy="1200329"/>
          </a:xfrm>
          <a:prstGeom prst="rect">
            <a:avLst/>
          </a:prstGeom>
          <a:noFill/>
        </p:spPr>
        <p:txBody>
          <a:bodyPr wrap="square" rtlCol="0">
            <a:spAutoFit/>
          </a:bodyPr>
          <a:lstStyle/>
          <a:p>
            <a:r>
              <a:rPr lang="es-EC" sz="2400" b="1" dirty="0"/>
              <a:t>FUENTE: SERCOP</a:t>
            </a:r>
          </a:p>
          <a:p>
            <a:r>
              <a:rPr lang="es-EC" sz="2400" b="1" dirty="0"/>
              <a:t>ELABORADO POR: Ing. María Janeth Salazar Cevallos</a:t>
            </a:r>
          </a:p>
          <a:p>
            <a:r>
              <a:rPr lang="es-EC" sz="2400" b="1" dirty="0"/>
              <a:t>FECHA DE CORTE: 31/12/2021</a:t>
            </a:r>
          </a:p>
        </p:txBody>
      </p:sp>
      <p:sp>
        <p:nvSpPr>
          <p:cNvPr id="9" name="Título 1"/>
          <p:cNvSpPr txBox="1">
            <a:spLocks/>
          </p:cNvSpPr>
          <p:nvPr/>
        </p:nvSpPr>
        <p:spPr>
          <a:xfrm>
            <a:off x="1057568" y="603791"/>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15" name="14 Rectángulo"/>
          <p:cNvSpPr/>
          <p:nvPr/>
        </p:nvSpPr>
        <p:spPr>
          <a:xfrm>
            <a:off x="4552144" y="2358641"/>
            <a:ext cx="13836734" cy="830997"/>
          </a:xfrm>
          <a:prstGeom prst="rect">
            <a:avLst/>
          </a:prstGeom>
        </p:spPr>
        <p:txBody>
          <a:bodyPr wrap="square">
            <a:spAutoFit/>
          </a:bodyPr>
          <a:lstStyle/>
          <a:p>
            <a:r>
              <a:rPr lang="es-EC" sz="4800" b="1" dirty="0"/>
              <a:t>REPORTE DE PROCESOS DE COMPRAS PERÍODO 2021</a:t>
            </a:r>
            <a:endParaRPr lang="es-ES" sz="4800" dirty="0"/>
          </a:p>
        </p:txBody>
      </p:sp>
      <p:graphicFrame>
        <p:nvGraphicFramePr>
          <p:cNvPr id="16" name="15 Tabla"/>
          <p:cNvGraphicFramePr>
            <a:graphicFrameLocks noGrp="1"/>
          </p:cNvGraphicFramePr>
          <p:nvPr>
            <p:extLst>
              <p:ext uri="{D42A27DB-BD31-4B8C-83A1-F6EECF244321}">
                <p14:modId xmlns:p14="http://schemas.microsoft.com/office/powerpoint/2010/main" val="3686506007"/>
              </p:ext>
            </p:extLst>
          </p:nvPr>
        </p:nvGraphicFramePr>
        <p:xfrm>
          <a:off x="5886743" y="4257676"/>
          <a:ext cx="10621315" cy="4560696"/>
        </p:xfrm>
        <a:graphic>
          <a:graphicData uri="http://schemas.openxmlformats.org/drawingml/2006/table">
            <a:tbl>
              <a:tblPr firstRow="1" firstCol="1" bandRow="1">
                <a:tableStyleId>{7DF18680-E054-41AD-8BC1-D1AEF772440D}</a:tableStyleId>
              </a:tblPr>
              <a:tblGrid>
                <a:gridCol w="2101801">
                  <a:extLst>
                    <a:ext uri="{9D8B030D-6E8A-4147-A177-3AD203B41FA5}">
                      <a16:colId xmlns="" xmlns:a16="http://schemas.microsoft.com/office/drawing/2014/main" val="20000"/>
                    </a:ext>
                  </a:extLst>
                </a:gridCol>
                <a:gridCol w="4813908">
                  <a:extLst>
                    <a:ext uri="{9D8B030D-6E8A-4147-A177-3AD203B41FA5}">
                      <a16:colId xmlns="" xmlns:a16="http://schemas.microsoft.com/office/drawing/2014/main" val="20001"/>
                    </a:ext>
                  </a:extLst>
                </a:gridCol>
                <a:gridCol w="3705606">
                  <a:extLst>
                    <a:ext uri="{9D8B030D-6E8A-4147-A177-3AD203B41FA5}">
                      <a16:colId xmlns="" xmlns:a16="http://schemas.microsoft.com/office/drawing/2014/main" val="20002"/>
                    </a:ext>
                  </a:extLst>
                </a:gridCol>
              </a:tblGrid>
              <a:tr h="570087">
                <a:tc>
                  <a:txBody>
                    <a:bodyPr/>
                    <a:lstStyle/>
                    <a:p>
                      <a:pPr algn="ctr">
                        <a:lnSpc>
                          <a:spcPct val="107000"/>
                        </a:lnSpc>
                        <a:spcAft>
                          <a:spcPts val="0"/>
                        </a:spcAft>
                      </a:pPr>
                      <a:r>
                        <a:rPr lang="es-EC" sz="3200" dirty="0">
                          <a:effectLst/>
                        </a:rPr>
                        <a:t>CANT</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C" sz="3200">
                          <a:effectLst/>
                        </a:rPr>
                        <a:t>TIPO DE PROCEDIMIENTO</a:t>
                      </a:r>
                      <a:endParaRPr lang="es-ES" sz="3200">
                        <a:effectLst/>
                        <a:latin typeface="Calibri"/>
                        <a:ea typeface="Calibri"/>
                        <a:cs typeface="Cambria"/>
                      </a:endParaRPr>
                    </a:p>
                  </a:txBody>
                  <a:tcPr marL="68580" marR="68580" marT="0" marB="0"/>
                </a:tc>
                <a:tc>
                  <a:txBody>
                    <a:bodyPr/>
                    <a:lstStyle/>
                    <a:p>
                      <a:pPr algn="ctr">
                        <a:lnSpc>
                          <a:spcPct val="107000"/>
                        </a:lnSpc>
                        <a:spcAft>
                          <a:spcPts val="0"/>
                        </a:spcAft>
                      </a:pPr>
                      <a:r>
                        <a:rPr lang="es-EC" sz="3200" dirty="0">
                          <a:effectLst/>
                        </a:rPr>
                        <a:t>VALOR ADJUDICADO</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1140174">
                <a:tc>
                  <a:txBody>
                    <a:bodyPr/>
                    <a:lstStyle/>
                    <a:p>
                      <a:pPr algn="ctr">
                        <a:lnSpc>
                          <a:spcPct val="107000"/>
                        </a:lnSpc>
                        <a:spcAft>
                          <a:spcPts val="0"/>
                        </a:spcAft>
                      </a:pPr>
                      <a:r>
                        <a:rPr lang="es-EC" sz="3200">
                          <a:effectLst/>
                        </a:rPr>
                        <a:t>34</a:t>
                      </a:r>
                      <a:endParaRPr lang="es-ES" sz="3200">
                        <a:effectLst/>
                        <a:latin typeface="Calibri"/>
                        <a:ea typeface="Calibri"/>
                        <a:cs typeface="Cambria"/>
                      </a:endParaRPr>
                    </a:p>
                  </a:txBody>
                  <a:tcPr marL="68580" marR="68580" marT="0" marB="0"/>
                </a:tc>
                <a:tc>
                  <a:txBody>
                    <a:bodyPr/>
                    <a:lstStyle/>
                    <a:p>
                      <a:pPr>
                        <a:lnSpc>
                          <a:spcPct val="107000"/>
                        </a:lnSpc>
                        <a:spcAft>
                          <a:spcPts val="0"/>
                        </a:spcAft>
                      </a:pPr>
                      <a:r>
                        <a:rPr lang="es-EC" sz="3200" dirty="0">
                          <a:effectLst/>
                        </a:rPr>
                        <a:t>SUBASTA INVERSA ELECTRÓNICA</a:t>
                      </a:r>
                      <a:endParaRPr lang="es-ES" sz="3200" dirty="0">
                        <a:effectLst/>
                        <a:latin typeface="Calibri"/>
                        <a:ea typeface="Calibri"/>
                        <a:cs typeface="Cambria"/>
                      </a:endParaRPr>
                    </a:p>
                  </a:txBody>
                  <a:tcPr marL="68580" marR="68580" marT="0" marB="0"/>
                </a:tc>
                <a:tc>
                  <a:txBody>
                    <a:bodyPr/>
                    <a:lstStyle/>
                    <a:p>
                      <a:pPr algn="r">
                        <a:lnSpc>
                          <a:spcPct val="107000"/>
                        </a:lnSpc>
                        <a:spcAft>
                          <a:spcPts val="0"/>
                        </a:spcAft>
                      </a:pPr>
                      <a:r>
                        <a:rPr lang="es-EC" sz="3200" dirty="0">
                          <a:effectLst/>
                        </a:rPr>
                        <a:t>1´150.380,78</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570087">
                <a:tc>
                  <a:txBody>
                    <a:bodyPr/>
                    <a:lstStyle/>
                    <a:p>
                      <a:pPr algn="ctr">
                        <a:lnSpc>
                          <a:spcPct val="107000"/>
                        </a:lnSpc>
                        <a:spcAft>
                          <a:spcPts val="0"/>
                        </a:spcAft>
                      </a:pPr>
                      <a:r>
                        <a:rPr lang="es-EC" sz="3200">
                          <a:effectLst/>
                        </a:rPr>
                        <a:t>132</a:t>
                      </a:r>
                      <a:endParaRPr lang="es-ES" sz="3200">
                        <a:effectLst/>
                        <a:latin typeface="Calibri"/>
                        <a:ea typeface="Calibri"/>
                        <a:cs typeface="Cambria"/>
                      </a:endParaRPr>
                    </a:p>
                  </a:txBody>
                  <a:tcPr marL="68580" marR="68580" marT="0" marB="0"/>
                </a:tc>
                <a:tc>
                  <a:txBody>
                    <a:bodyPr/>
                    <a:lstStyle/>
                    <a:p>
                      <a:pPr>
                        <a:lnSpc>
                          <a:spcPct val="107000"/>
                        </a:lnSpc>
                        <a:spcAft>
                          <a:spcPts val="0"/>
                        </a:spcAft>
                      </a:pPr>
                      <a:r>
                        <a:rPr lang="es-EC" sz="3200">
                          <a:effectLst/>
                        </a:rPr>
                        <a:t>CATÁLOGO ELECTRÓNICO</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C" sz="3200" dirty="0">
                          <a:effectLst/>
                        </a:rPr>
                        <a:t>676.792,81</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570087">
                <a:tc>
                  <a:txBody>
                    <a:bodyPr/>
                    <a:lstStyle/>
                    <a:p>
                      <a:pPr algn="ctr">
                        <a:lnSpc>
                          <a:spcPct val="107000"/>
                        </a:lnSpc>
                        <a:spcAft>
                          <a:spcPts val="0"/>
                        </a:spcAft>
                      </a:pPr>
                      <a:r>
                        <a:rPr lang="es-EC" sz="3200">
                          <a:effectLst/>
                        </a:rPr>
                        <a:t>196</a:t>
                      </a:r>
                      <a:endParaRPr lang="es-ES" sz="3200">
                        <a:effectLst/>
                        <a:latin typeface="Calibri"/>
                        <a:ea typeface="Calibri"/>
                        <a:cs typeface="Cambria"/>
                      </a:endParaRPr>
                    </a:p>
                  </a:txBody>
                  <a:tcPr marL="68580" marR="68580" marT="0" marB="0"/>
                </a:tc>
                <a:tc>
                  <a:txBody>
                    <a:bodyPr/>
                    <a:lstStyle/>
                    <a:p>
                      <a:pPr>
                        <a:lnSpc>
                          <a:spcPct val="107000"/>
                        </a:lnSpc>
                        <a:spcAft>
                          <a:spcPts val="0"/>
                        </a:spcAft>
                      </a:pPr>
                      <a:r>
                        <a:rPr lang="es-EC" sz="3200">
                          <a:effectLst/>
                        </a:rPr>
                        <a:t>ÍNFIMA CUANTÍA</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C" sz="3200">
                          <a:effectLst/>
                        </a:rPr>
                        <a:t>408.788,61</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570087">
                <a:tc>
                  <a:txBody>
                    <a:bodyPr/>
                    <a:lstStyle/>
                    <a:p>
                      <a:pPr algn="ctr">
                        <a:lnSpc>
                          <a:spcPct val="107000"/>
                        </a:lnSpc>
                        <a:spcAft>
                          <a:spcPts val="0"/>
                        </a:spcAft>
                      </a:pPr>
                      <a:r>
                        <a:rPr lang="es-EC" sz="3200">
                          <a:effectLst/>
                        </a:rPr>
                        <a:t>1</a:t>
                      </a:r>
                      <a:endParaRPr lang="es-ES" sz="3200">
                        <a:effectLst/>
                        <a:latin typeface="Calibri"/>
                        <a:ea typeface="Calibri"/>
                        <a:cs typeface="Cambria"/>
                      </a:endParaRPr>
                    </a:p>
                  </a:txBody>
                  <a:tcPr marL="68580" marR="68580" marT="0" marB="0"/>
                </a:tc>
                <a:tc>
                  <a:txBody>
                    <a:bodyPr/>
                    <a:lstStyle/>
                    <a:p>
                      <a:pPr>
                        <a:lnSpc>
                          <a:spcPct val="107000"/>
                        </a:lnSpc>
                        <a:spcAft>
                          <a:spcPts val="0"/>
                        </a:spcAft>
                      </a:pPr>
                      <a:r>
                        <a:rPr lang="es-EC" sz="3200">
                          <a:effectLst/>
                        </a:rPr>
                        <a:t>LICITACIÓN</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C" sz="3200">
                          <a:effectLst/>
                        </a:rPr>
                        <a:t>8.247,89</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570087">
                <a:tc>
                  <a:txBody>
                    <a:bodyPr/>
                    <a:lstStyle/>
                    <a:p>
                      <a:pPr algn="ctr">
                        <a:lnSpc>
                          <a:spcPct val="107000"/>
                        </a:lnSpc>
                        <a:spcAft>
                          <a:spcPts val="0"/>
                        </a:spcAft>
                      </a:pPr>
                      <a:r>
                        <a:rPr lang="es-EC" sz="3200">
                          <a:effectLst/>
                        </a:rPr>
                        <a:t>1</a:t>
                      </a:r>
                      <a:endParaRPr lang="es-ES" sz="3200">
                        <a:effectLst/>
                        <a:latin typeface="Calibri"/>
                        <a:ea typeface="Calibri"/>
                        <a:cs typeface="Cambria"/>
                      </a:endParaRPr>
                    </a:p>
                  </a:txBody>
                  <a:tcPr marL="68580" marR="68580" marT="0" marB="0"/>
                </a:tc>
                <a:tc>
                  <a:txBody>
                    <a:bodyPr/>
                    <a:lstStyle/>
                    <a:p>
                      <a:pPr>
                        <a:lnSpc>
                          <a:spcPct val="107000"/>
                        </a:lnSpc>
                        <a:spcAft>
                          <a:spcPts val="0"/>
                        </a:spcAft>
                      </a:pPr>
                      <a:r>
                        <a:rPr lang="es-EC" sz="3200">
                          <a:effectLst/>
                        </a:rPr>
                        <a:t>PROCEDIMEINTO ESPECIAL</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C" sz="3200">
                          <a:effectLst/>
                        </a:rPr>
                        <a:t>8.035,71</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r h="570087">
                <a:tc>
                  <a:txBody>
                    <a:bodyPr/>
                    <a:lstStyle/>
                    <a:p>
                      <a:pPr algn="ctr">
                        <a:lnSpc>
                          <a:spcPct val="107000"/>
                        </a:lnSpc>
                        <a:spcAft>
                          <a:spcPts val="0"/>
                        </a:spcAft>
                      </a:pPr>
                      <a:r>
                        <a:rPr lang="es-EC" sz="3200">
                          <a:effectLst/>
                        </a:rPr>
                        <a:t> </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C" sz="3200">
                          <a:effectLst/>
                        </a:rPr>
                        <a:t>VALOR TOTAL</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C" sz="3200" dirty="0">
                          <a:effectLst/>
                        </a:rPr>
                        <a:t>2.252.245,80</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85537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5F20337B-42E4-4E19-B888-5D8D8317FD71}"/>
              </a:ext>
            </a:extLst>
          </p:cNvPr>
          <p:cNvPicPr>
            <a:picLocks noChangeAspect="1"/>
          </p:cNvPicPr>
          <p:nvPr/>
        </p:nvPicPr>
        <p:blipFill>
          <a:blip r:embed="rId3"/>
          <a:stretch>
            <a:fillRect/>
          </a:stretch>
        </p:blipFill>
        <p:spPr>
          <a:xfrm>
            <a:off x="316" y="0"/>
            <a:ext cx="24121429" cy="13862050"/>
          </a:xfrm>
          <a:prstGeom prst="rect">
            <a:avLst/>
          </a:prstGeom>
        </p:spPr>
      </p:pic>
      <p:sp>
        <p:nvSpPr>
          <p:cNvPr id="11" name="CuadroTexto 10">
            <a:extLst>
              <a:ext uri="{FF2B5EF4-FFF2-40B4-BE49-F238E27FC236}">
                <a16:creationId xmlns="" xmlns:a16="http://schemas.microsoft.com/office/drawing/2014/main" id="{38A0E111-ACE6-4C49-B27F-F196F5764E93}"/>
              </a:ext>
            </a:extLst>
          </p:cNvPr>
          <p:cNvSpPr txBox="1"/>
          <p:nvPr/>
        </p:nvSpPr>
        <p:spPr>
          <a:xfrm>
            <a:off x="1057568" y="10983351"/>
            <a:ext cx="6989152" cy="1200329"/>
          </a:xfrm>
          <a:prstGeom prst="rect">
            <a:avLst/>
          </a:prstGeom>
          <a:noFill/>
        </p:spPr>
        <p:txBody>
          <a:bodyPr wrap="square" rtlCol="0">
            <a:spAutoFit/>
          </a:bodyPr>
          <a:lstStyle/>
          <a:p>
            <a:r>
              <a:rPr lang="es-EC" sz="2400" b="1" dirty="0"/>
              <a:t>FUENTE: Unidad de Talento Humano</a:t>
            </a:r>
          </a:p>
          <a:p>
            <a:r>
              <a:rPr lang="es-EC" sz="2400" b="1" dirty="0"/>
              <a:t>ELABORADO POR: Ing. Jaime Palacios </a:t>
            </a:r>
            <a:r>
              <a:rPr lang="es-EC" sz="2400" b="1" dirty="0" err="1"/>
              <a:t>Uscocovich</a:t>
            </a:r>
            <a:endParaRPr lang="es-EC" sz="2400" b="1" dirty="0"/>
          </a:p>
          <a:p>
            <a:r>
              <a:rPr lang="es-EC" sz="2400" b="1" dirty="0"/>
              <a:t>FECHA DE CORTE: 31/12/2021</a:t>
            </a:r>
          </a:p>
        </p:txBody>
      </p:sp>
      <p:sp>
        <p:nvSpPr>
          <p:cNvPr id="7" name="Título 1"/>
          <p:cNvSpPr txBox="1">
            <a:spLocks/>
          </p:cNvSpPr>
          <p:nvPr/>
        </p:nvSpPr>
        <p:spPr>
          <a:xfrm>
            <a:off x="1057567" y="540213"/>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7 Rectángulo"/>
          <p:cNvSpPr/>
          <p:nvPr/>
        </p:nvSpPr>
        <p:spPr>
          <a:xfrm>
            <a:off x="1258312" y="1631652"/>
            <a:ext cx="21573832" cy="584775"/>
          </a:xfrm>
          <a:prstGeom prst="rect">
            <a:avLst/>
          </a:prstGeom>
        </p:spPr>
        <p:txBody>
          <a:bodyPr wrap="square">
            <a:spAutoFit/>
          </a:bodyPr>
          <a:lstStyle/>
          <a:p>
            <a:r>
              <a:rPr lang="es-ES_tradnl" sz="3200" dirty="0"/>
              <a:t>Actualmente la institución cuenta con una nómina de personal la cual se desglosa de la siguiente manera:</a:t>
            </a:r>
            <a:endParaRPr lang="es-ES" sz="3200" dirty="0"/>
          </a:p>
        </p:txBody>
      </p:sp>
      <p:graphicFrame>
        <p:nvGraphicFramePr>
          <p:cNvPr id="9" name="8 Tabla"/>
          <p:cNvGraphicFramePr>
            <a:graphicFrameLocks noGrp="1"/>
          </p:cNvGraphicFramePr>
          <p:nvPr>
            <p:extLst>
              <p:ext uri="{D42A27DB-BD31-4B8C-83A1-F6EECF244321}">
                <p14:modId xmlns:p14="http://schemas.microsoft.com/office/powerpoint/2010/main" val="2113658395"/>
              </p:ext>
            </p:extLst>
          </p:nvPr>
        </p:nvGraphicFramePr>
        <p:xfrm>
          <a:off x="1029712" y="2304035"/>
          <a:ext cx="22031032" cy="9140245"/>
        </p:xfrm>
        <a:graphic>
          <a:graphicData uri="http://schemas.openxmlformats.org/drawingml/2006/table">
            <a:tbl>
              <a:tblPr firstRow="1" firstCol="1" bandRow="1">
                <a:tableStyleId>{7DF18680-E054-41AD-8BC1-D1AEF772440D}</a:tableStyleId>
              </a:tblPr>
              <a:tblGrid>
                <a:gridCol w="710180">
                  <a:extLst>
                    <a:ext uri="{9D8B030D-6E8A-4147-A177-3AD203B41FA5}">
                      <a16:colId xmlns="" xmlns:a16="http://schemas.microsoft.com/office/drawing/2014/main" val="20000"/>
                    </a:ext>
                  </a:extLst>
                </a:gridCol>
                <a:gridCol w="710180">
                  <a:extLst>
                    <a:ext uri="{9D8B030D-6E8A-4147-A177-3AD203B41FA5}">
                      <a16:colId xmlns="" xmlns:a16="http://schemas.microsoft.com/office/drawing/2014/main" val="20001"/>
                    </a:ext>
                  </a:extLst>
                </a:gridCol>
                <a:gridCol w="11802891">
                  <a:extLst>
                    <a:ext uri="{9D8B030D-6E8A-4147-A177-3AD203B41FA5}">
                      <a16:colId xmlns="" xmlns:a16="http://schemas.microsoft.com/office/drawing/2014/main" val="20002"/>
                    </a:ext>
                  </a:extLst>
                </a:gridCol>
                <a:gridCol w="4065525">
                  <a:extLst>
                    <a:ext uri="{9D8B030D-6E8A-4147-A177-3AD203B41FA5}">
                      <a16:colId xmlns="" xmlns:a16="http://schemas.microsoft.com/office/drawing/2014/main" val="20003"/>
                    </a:ext>
                  </a:extLst>
                </a:gridCol>
                <a:gridCol w="4742256">
                  <a:extLst>
                    <a:ext uri="{9D8B030D-6E8A-4147-A177-3AD203B41FA5}">
                      <a16:colId xmlns="" xmlns:a16="http://schemas.microsoft.com/office/drawing/2014/main" val="20004"/>
                    </a:ext>
                  </a:extLst>
                </a:gridCol>
              </a:tblGrid>
              <a:tr h="182880">
                <a:tc gridSpan="3">
                  <a:txBody>
                    <a:bodyPr/>
                    <a:lstStyle/>
                    <a:p>
                      <a:pPr>
                        <a:lnSpc>
                          <a:spcPct val="107000"/>
                        </a:lnSpc>
                        <a:spcAft>
                          <a:spcPts val="0"/>
                        </a:spcAft>
                      </a:pPr>
                      <a:r>
                        <a:rPr lang="es-ES" sz="2400">
                          <a:effectLst/>
                        </a:rPr>
                        <a:t>DISTRIBUCIÓN DE PERSONAL PERIODO 2021</a:t>
                      </a:r>
                      <a:endParaRPr lang="es-ES" sz="2400">
                        <a:effectLst/>
                        <a:latin typeface="Calibri"/>
                        <a:ea typeface="Calibri"/>
                        <a:cs typeface="Cambria"/>
                      </a:endParaRPr>
                    </a:p>
                  </a:txBody>
                  <a:tcPr marL="68580" marR="68580" marT="0" marB="0"/>
                </a:tc>
                <a:tc hMerge="1">
                  <a:txBody>
                    <a:bodyPr/>
                    <a:lstStyle/>
                    <a:p>
                      <a:endParaRPr lang="es-ES"/>
                    </a:p>
                  </a:txBody>
                  <a:tcPr/>
                </a:tc>
                <a:tc hMerge="1">
                  <a:txBody>
                    <a:bodyPr/>
                    <a:lstStyle/>
                    <a:p>
                      <a:endParaRPr lang="es-ES"/>
                    </a:p>
                  </a:txBody>
                  <a:tcPr/>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extLst>
                  <a:ext uri="{0D108BD9-81ED-4DB2-BD59-A6C34878D82A}">
                    <a16:rowId xmlns="" xmlns:a16="http://schemas.microsoft.com/office/drawing/2014/main" val="10000"/>
                  </a:ext>
                </a:extLst>
              </a:tr>
              <a:tr h="182880">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extLst>
                  <a:ext uri="{0D108BD9-81ED-4DB2-BD59-A6C34878D82A}">
                    <a16:rowId xmlns="" xmlns:a16="http://schemas.microsoft.com/office/drawing/2014/main" val="10001"/>
                  </a:ext>
                </a:extLst>
              </a:tr>
              <a:tr h="213360">
                <a:tc gridSpan="3">
                  <a:txBody>
                    <a:bodyPr/>
                    <a:lstStyle/>
                    <a:p>
                      <a:pPr>
                        <a:lnSpc>
                          <a:spcPct val="107000"/>
                        </a:lnSpc>
                        <a:spcAft>
                          <a:spcPts val="0"/>
                        </a:spcAft>
                      </a:pPr>
                      <a:r>
                        <a:rPr lang="es-ES" sz="2400" u="sng">
                          <a:effectLst/>
                        </a:rPr>
                        <a:t>1.SERVICIO CIVIL PUBLICO (LOSEP)</a:t>
                      </a:r>
                      <a:endParaRPr lang="es-ES" sz="2400">
                        <a:effectLst/>
                        <a:latin typeface="Calibri"/>
                        <a:ea typeface="Calibri"/>
                        <a:cs typeface="Cambria"/>
                      </a:endParaRPr>
                    </a:p>
                  </a:txBody>
                  <a:tcPr marL="68580" marR="68580" marT="0" marB="0"/>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S" sz="2400">
                          <a:effectLst/>
                        </a:rPr>
                        <a:t>CANTIDAD</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PORCENTAJE</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gridSpan="2">
                  <a:txBody>
                    <a:bodyPr/>
                    <a:lstStyle/>
                    <a:p>
                      <a:pPr>
                        <a:lnSpc>
                          <a:spcPct val="107000"/>
                        </a:lnSpc>
                        <a:spcAft>
                          <a:spcPts val="0"/>
                        </a:spcAft>
                      </a:pPr>
                      <a:r>
                        <a:rPr lang="es-ES" sz="2400" u="sng">
                          <a:effectLst/>
                        </a:rPr>
                        <a:t>8 NIVEL SUPERIOR DECRETO 624</a:t>
                      </a:r>
                      <a:endParaRPr lang="es-ES" sz="2400">
                        <a:effectLst/>
                        <a:latin typeface="Calibri"/>
                        <a:ea typeface="Calibri"/>
                        <a:cs typeface="Cambria"/>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NOMBRAMIENTO PROVISIONAL</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1</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0,38%</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gridSpan="2">
                  <a:txBody>
                    <a:bodyPr/>
                    <a:lstStyle/>
                    <a:p>
                      <a:pPr>
                        <a:lnSpc>
                          <a:spcPct val="107000"/>
                        </a:lnSpc>
                        <a:spcAft>
                          <a:spcPts val="0"/>
                        </a:spcAft>
                      </a:pPr>
                      <a:r>
                        <a:rPr lang="es-ES" sz="2400" u="sng">
                          <a:effectLst/>
                        </a:rPr>
                        <a:t>3  PROFESIONALES DE LA SALUD - MÉDICOS</a:t>
                      </a:r>
                      <a:endParaRPr lang="es-ES" sz="2400">
                        <a:effectLst/>
                        <a:latin typeface="Calibri"/>
                        <a:ea typeface="Calibri"/>
                        <a:cs typeface="Cambria"/>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spcAft>
                          <a:spcPts val="0"/>
                        </a:spcAft>
                      </a:pPr>
                      <a:r>
                        <a:rPr lang="es-ES" sz="2400">
                          <a:effectLst/>
                        </a:rPr>
                        <a:t>NOMBRAMIENTO DEFINITIVO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77</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29,39%</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6"/>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spcAft>
                          <a:spcPts val="0"/>
                        </a:spcAft>
                      </a:pPr>
                      <a:r>
                        <a:rPr lang="es-ES" sz="2400">
                          <a:effectLst/>
                        </a:rPr>
                        <a:t>NOMBRAMIENTO PROVISIONAL</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14</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5,34%</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7"/>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spcAft>
                          <a:spcPts val="0"/>
                        </a:spcAft>
                      </a:pPr>
                      <a:r>
                        <a:rPr lang="es-ES" sz="2400">
                          <a:effectLst/>
                        </a:rPr>
                        <a:t>DEVENGANTES DE BECAS LOSEP</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3</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1,15%</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8"/>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spcAft>
                          <a:spcPts val="0"/>
                        </a:spcAft>
                      </a:pPr>
                      <a:r>
                        <a:rPr lang="es-ES" sz="2400">
                          <a:effectLst/>
                        </a:rPr>
                        <a:t>CONTRATO SERVICIO RURAL SALUD</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1</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0,38%</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9"/>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CONTRATOS OCASIONALES</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52</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19,85%</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0"/>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gridSpan="2">
                  <a:txBody>
                    <a:bodyPr/>
                    <a:lstStyle/>
                    <a:p>
                      <a:pPr>
                        <a:lnSpc>
                          <a:spcPct val="107000"/>
                        </a:lnSpc>
                        <a:spcAft>
                          <a:spcPts val="0"/>
                        </a:spcAft>
                      </a:pPr>
                      <a:r>
                        <a:rPr lang="es-ES" sz="2400" u="sng">
                          <a:effectLst/>
                        </a:rPr>
                        <a:t>2  NIVEL OPERATIVO</a:t>
                      </a:r>
                      <a:endParaRPr lang="es-ES" sz="2400">
                        <a:effectLst/>
                        <a:latin typeface="Calibri"/>
                        <a:ea typeface="Calibri"/>
                        <a:cs typeface="Cambria"/>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1"/>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spcAft>
                          <a:spcPts val="0"/>
                        </a:spcAft>
                      </a:pPr>
                      <a:r>
                        <a:rPr lang="es-ES" sz="2400">
                          <a:effectLst/>
                        </a:rPr>
                        <a:t>NOMBRAMIENTO DEFINITIVO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8</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3,05%</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2"/>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spcAft>
                          <a:spcPts val="0"/>
                        </a:spcAft>
                      </a:pPr>
                      <a:r>
                        <a:rPr lang="es-ES" sz="2400">
                          <a:effectLst/>
                        </a:rPr>
                        <a:t>NOMBRAMIENTO PROVISIONAL</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9</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3,44%</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3"/>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CONTRATOS OCASIONALES</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1</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0,38%</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4"/>
                  </a:ext>
                </a:extLst>
              </a:tr>
              <a:tr h="530523">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gn="ctr">
                        <a:lnSpc>
                          <a:spcPct val="107000"/>
                        </a:lnSpc>
                        <a:spcAft>
                          <a:spcPts val="0"/>
                        </a:spcAft>
                      </a:pPr>
                      <a:r>
                        <a:rPr lang="es-ES" sz="2400">
                          <a:effectLst/>
                        </a:rPr>
                        <a:t>166</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63,36%</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5"/>
                  </a:ext>
                </a:extLst>
              </a:tr>
              <a:tr h="213360">
                <a:tc gridSpan="3">
                  <a:txBody>
                    <a:bodyPr/>
                    <a:lstStyle/>
                    <a:p>
                      <a:pPr>
                        <a:lnSpc>
                          <a:spcPct val="107000"/>
                        </a:lnSpc>
                        <a:spcAft>
                          <a:spcPts val="0"/>
                        </a:spcAft>
                      </a:pPr>
                      <a:r>
                        <a:rPr lang="es-ES" sz="2400" u="sng" dirty="0">
                          <a:effectLst/>
                        </a:rPr>
                        <a:t>2.CODIGO DEL TRABAJO</a:t>
                      </a:r>
                      <a:endParaRPr lang="es-ES" sz="2400" dirty="0">
                        <a:effectLst/>
                        <a:latin typeface="Calibri"/>
                        <a:ea typeface="Calibri"/>
                        <a:cs typeface="Cambria"/>
                      </a:endParaRPr>
                    </a:p>
                  </a:txBody>
                  <a:tcPr marL="68580" marR="68580" marT="0" marB="0"/>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S" sz="2400">
                          <a:effectLst/>
                        </a:rPr>
                        <a:t>CANTIDAD</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PORCENTAJE</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6"/>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gridSpan="2">
                  <a:txBody>
                    <a:bodyPr/>
                    <a:lstStyle/>
                    <a:p>
                      <a:pPr>
                        <a:lnSpc>
                          <a:spcPct val="107000"/>
                        </a:lnSpc>
                        <a:spcAft>
                          <a:spcPts val="0"/>
                        </a:spcAft>
                      </a:pPr>
                      <a:r>
                        <a:rPr lang="es-ES" sz="2400" u="sng">
                          <a:effectLst/>
                        </a:rPr>
                        <a:t>1. CONTRATOS CÓDIGO DE TRABAJO</a:t>
                      </a:r>
                      <a:endParaRPr lang="es-ES" sz="2400">
                        <a:effectLst/>
                        <a:latin typeface="Calibri"/>
                        <a:ea typeface="Calibri"/>
                        <a:cs typeface="Cambria"/>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7"/>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spcAft>
                          <a:spcPts val="0"/>
                        </a:spcAft>
                      </a:pPr>
                      <a:r>
                        <a:rPr lang="es-ES" sz="2400">
                          <a:effectLst/>
                        </a:rPr>
                        <a:t>CONTRATO  INDEFINIDO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17</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6,49%</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8"/>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CONTRATO COLECTIVO</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79</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30,15%</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19"/>
                  </a:ext>
                </a:extLst>
              </a:tr>
              <a:tr h="213360">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gn="ctr">
                        <a:lnSpc>
                          <a:spcPct val="107000"/>
                        </a:lnSpc>
                        <a:spcAft>
                          <a:spcPts val="0"/>
                        </a:spcAft>
                      </a:pPr>
                      <a:r>
                        <a:rPr lang="es-ES" sz="2400">
                          <a:effectLst/>
                        </a:rPr>
                        <a:t>96</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36,64%</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20"/>
                  </a:ext>
                </a:extLst>
              </a:tr>
              <a:tr h="213360">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tc>
                  <a:txBody>
                    <a:bodyPr/>
                    <a:lstStyle/>
                    <a:p>
                      <a:pPr>
                        <a:lnSpc>
                          <a:spcPct val="107000"/>
                        </a:lnSpc>
                      </a:pPr>
                      <a:endParaRPr lang="es-ES" sz="2400">
                        <a:effectLst/>
                        <a:latin typeface="Cambria"/>
                        <a:ea typeface="Cambria"/>
                        <a:cs typeface="Cambria"/>
                      </a:endParaRPr>
                    </a:p>
                  </a:txBody>
                  <a:tcPr marL="68580" marR="68580" marT="0" marB="0"/>
                </a:tc>
                <a:extLst>
                  <a:ext uri="{0D108BD9-81ED-4DB2-BD59-A6C34878D82A}">
                    <a16:rowId xmlns="" xmlns:a16="http://schemas.microsoft.com/office/drawing/2014/main" val="10021"/>
                  </a:ext>
                </a:extLst>
              </a:tr>
              <a:tr h="213360">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 </a:t>
                      </a:r>
                      <a:endParaRPr lang="es-ES" sz="2400">
                        <a:effectLst/>
                        <a:latin typeface="Calibri"/>
                        <a:ea typeface="Calibri"/>
                        <a:cs typeface="Cambria"/>
                      </a:endParaRPr>
                    </a:p>
                  </a:txBody>
                  <a:tcPr marL="68580" marR="68580" marT="0" marB="0"/>
                </a:tc>
                <a:tc>
                  <a:txBody>
                    <a:bodyPr/>
                    <a:lstStyle/>
                    <a:p>
                      <a:pPr>
                        <a:lnSpc>
                          <a:spcPct val="107000"/>
                        </a:lnSpc>
                        <a:spcAft>
                          <a:spcPts val="0"/>
                        </a:spcAft>
                      </a:pPr>
                      <a:r>
                        <a:rPr lang="es-ES" sz="2400">
                          <a:effectLst/>
                        </a:rPr>
                        <a:t>TOTAL SERVIDORES Y TRABAJADORES</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a:effectLst/>
                        </a:rPr>
                        <a:t>262</a:t>
                      </a:r>
                      <a:endParaRPr lang="es-ES" sz="2400">
                        <a:effectLst/>
                        <a:latin typeface="Calibri"/>
                        <a:ea typeface="Calibri"/>
                        <a:cs typeface="Cambria"/>
                      </a:endParaRPr>
                    </a:p>
                  </a:txBody>
                  <a:tcPr marL="68580" marR="68580" marT="0" marB="0"/>
                </a:tc>
                <a:tc>
                  <a:txBody>
                    <a:bodyPr/>
                    <a:lstStyle/>
                    <a:p>
                      <a:pPr algn="ctr">
                        <a:lnSpc>
                          <a:spcPct val="107000"/>
                        </a:lnSpc>
                        <a:spcAft>
                          <a:spcPts val="0"/>
                        </a:spcAft>
                      </a:pPr>
                      <a:r>
                        <a:rPr lang="es-ES" sz="2400" dirty="0">
                          <a:effectLst/>
                        </a:rPr>
                        <a:t>100,00%</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22"/>
                  </a:ext>
                </a:extLst>
              </a:tr>
            </a:tbl>
          </a:graphicData>
        </a:graphic>
      </p:graphicFrame>
      <p:sp>
        <p:nvSpPr>
          <p:cNvPr id="10" name="9 Rectángulo"/>
          <p:cNvSpPr/>
          <p:nvPr/>
        </p:nvSpPr>
        <p:spPr>
          <a:xfrm>
            <a:off x="8011278" y="1104027"/>
            <a:ext cx="5647636" cy="584775"/>
          </a:xfrm>
          <a:prstGeom prst="rect">
            <a:avLst/>
          </a:prstGeom>
        </p:spPr>
        <p:txBody>
          <a:bodyPr wrap="none">
            <a:spAutoFit/>
          </a:bodyPr>
          <a:lstStyle/>
          <a:p>
            <a:r>
              <a:rPr lang="es-ES_tradnl" sz="3200" b="1" dirty="0"/>
              <a:t>GESTIÓN DE TALENTO HUMANO</a:t>
            </a:r>
            <a:endParaRPr lang="es-ES" sz="3200" dirty="0"/>
          </a:p>
        </p:txBody>
      </p:sp>
    </p:spTree>
    <p:extLst>
      <p:ext uri="{BB962C8B-B14F-4D97-AF65-F5344CB8AC3E}">
        <p14:creationId xmlns:p14="http://schemas.microsoft.com/office/powerpoint/2010/main" val="3560521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4" name="Imagen 3">
            <a:extLst>
              <a:ext uri="{FF2B5EF4-FFF2-40B4-BE49-F238E27FC236}">
                <a16:creationId xmlns="" xmlns:a16="http://schemas.microsoft.com/office/drawing/2014/main" id="{CD9B16CE-8FD9-4B67-8FEF-5EF4AFD44D7A}"/>
              </a:ext>
            </a:extLst>
          </p:cNvPr>
          <p:cNvPicPr>
            <a:picLocks noChangeAspect="1"/>
          </p:cNvPicPr>
          <p:nvPr/>
        </p:nvPicPr>
        <p:blipFill>
          <a:blip r:embed="rId4"/>
          <a:stretch>
            <a:fillRect/>
          </a:stretch>
        </p:blipFill>
        <p:spPr>
          <a:xfrm>
            <a:off x="-31607" y="24063"/>
            <a:ext cx="24153670" cy="13862050"/>
          </a:xfrm>
          <a:prstGeom prst="rect">
            <a:avLst/>
          </a:prstGeom>
        </p:spPr>
      </p:pic>
      <p:sp>
        <p:nvSpPr>
          <p:cNvPr id="7" name="Título 1"/>
          <p:cNvSpPr txBox="1">
            <a:spLocks/>
          </p:cNvSpPr>
          <p:nvPr/>
        </p:nvSpPr>
        <p:spPr>
          <a:xfrm>
            <a:off x="1057568" y="565730"/>
            <a:ext cx="8952706"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a:t>
            </a:r>
            <a:r>
              <a:rPr lang="es-ES" sz="3200" b="1" dirty="0">
                <a:solidFill>
                  <a:schemeClr val="tx2">
                    <a:lumMod val="50000"/>
                  </a:schemeClr>
                </a:solidFill>
                <a:latin typeface="Arial"/>
                <a:cs typeface="Arial"/>
              </a:rPr>
              <a:t>RESULTADOS</a:t>
            </a:r>
          </a:p>
        </p:txBody>
      </p:sp>
      <p:sp>
        <p:nvSpPr>
          <p:cNvPr id="3" name="CuadroTexto 2">
            <a:extLst>
              <a:ext uri="{FF2B5EF4-FFF2-40B4-BE49-F238E27FC236}">
                <a16:creationId xmlns="" xmlns:a16="http://schemas.microsoft.com/office/drawing/2014/main" id="{E17171EB-00E8-45AE-80E3-821B0FC3BFEB}"/>
              </a:ext>
            </a:extLst>
          </p:cNvPr>
          <p:cNvSpPr txBox="1"/>
          <p:nvPr/>
        </p:nvSpPr>
        <p:spPr>
          <a:xfrm>
            <a:off x="1731337" y="10154586"/>
            <a:ext cx="6989152" cy="1200329"/>
          </a:xfrm>
          <a:prstGeom prst="rect">
            <a:avLst/>
          </a:prstGeom>
          <a:noFill/>
        </p:spPr>
        <p:txBody>
          <a:bodyPr wrap="square" rtlCol="0">
            <a:spAutoFit/>
          </a:bodyPr>
          <a:lstStyle/>
          <a:p>
            <a:r>
              <a:rPr lang="es-EC" sz="2400" b="1" dirty="0"/>
              <a:t>FUENTE:  Gestión Financiera</a:t>
            </a:r>
          </a:p>
          <a:p>
            <a:r>
              <a:rPr lang="es-EC" sz="2400" b="1" dirty="0"/>
              <a:t>ELABORADO POR: Subproceso de </a:t>
            </a:r>
            <a:r>
              <a:rPr lang="es-EC" sz="2400" b="1" dirty="0" err="1"/>
              <a:t>Planillaje</a:t>
            </a:r>
            <a:r>
              <a:rPr lang="es-EC" sz="2400" b="1" dirty="0"/>
              <a:t> HMHA </a:t>
            </a:r>
          </a:p>
          <a:p>
            <a:r>
              <a:rPr lang="es-EC" sz="2400" b="1" dirty="0"/>
              <a:t>FECHA DE CORTE: 31/12/2021</a:t>
            </a:r>
          </a:p>
        </p:txBody>
      </p:sp>
      <p:graphicFrame>
        <p:nvGraphicFramePr>
          <p:cNvPr id="9" name="8 Tabla"/>
          <p:cNvGraphicFramePr>
            <a:graphicFrameLocks noGrp="1"/>
          </p:cNvGraphicFramePr>
          <p:nvPr>
            <p:extLst>
              <p:ext uri="{D42A27DB-BD31-4B8C-83A1-F6EECF244321}">
                <p14:modId xmlns:p14="http://schemas.microsoft.com/office/powerpoint/2010/main" val="478223932"/>
              </p:ext>
            </p:extLst>
          </p:nvPr>
        </p:nvGraphicFramePr>
        <p:xfrm>
          <a:off x="2696767" y="3244545"/>
          <a:ext cx="7313506" cy="2979822"/>
        </p:xfrm>
        <a:graphic>
          <a:graphicData uri="http://schemas.openxmlformats.org/drawingml/2006/table">
            <a:tbl>
              <a:tblPr firstRow="1" firstCol="1" bandRow="1">
                <a:tableStyleId>{7DF18680-E054-41AD-8BC1-D1AEF772440D}</a:tableStyleId>
              </a:tblPr>
              <a:tblGrid>
                <a:gridCol w="1817659">
                  <a:extLst>
                    <a:ext uri="{9D8B030D-6E8A-4147-A177-3AD203B41FA5}">
                      <a16:colId xmlns="" xmlns:a16="http://schemas.microsoft.com/office/drawing/2014/main" val="20000"/>
                    </a:ext>
                  </a:extLst>
                </a:gridCol>
                <a:gridCol w="2499758">
                  <a:extLst>
                    <a:ext uri="{9D8B030D-6E8A-4147-A177-3AD203B41FA5}">
                      <a16:colId xmlns="" xmlns:a16="http://schemas.microsoft.com/office/drawing/2014/main" val="20001"/>
                    </a:ext>
                  </a:extLst>
                </a:gridCol>
                <a:gridCol w="1889108">
                  <a:extLst>
                    <a:ext uri="{9D8B030D-6E8A-4147-A177-3AD203B41FA5}">
                      <a16:colId xmlns="" xmlns:a16="http://schemas.microsoft.com/office/drawing/2014/main" val="20002"/>
                    </a:ext>
                  </a:extLst>
                </a:gridCol>
                <a:gridCol w="1106981">
                  <a:extLst>
                    <a:ext uri="{9D8B030D-6E8A-4147-A177-3AD203B41FA5}">
                      <a16:colId xmlns="" xmlns:a16="http://schemas.microsoft.com/office/drawing/2014/main" val="20003"/>
                    </a:ext>
                  </a:extLst>
                </a:gridCol>
              </a:tblGrid>
              <a:tr h="503962">
                <a:tc>
                  <a:txBody>
                    <a:bodyPr/>
                    <a:lstStyle/>
                    <a:p>
                      <a:pPr algn="ctr">
                        <a:lnSpc>
                          <a:spcPct val="107000"/>
                        </a:lnSpc>
                        <a:spcAft>
                          <a:spcPts val="0"/>
                        </a:spcAft>
                      </a:pPr>
                      <a:r>
                        <a:rPr lang="es-EC" sz="2400" dirty="0">
                          <a:effectLst/>
                        </a:rPr>
                        <a:t>2021</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HOSPITALIZACION </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EMERGENCIA</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TOTAL</a:t>
                      </a:r>
                      <a:endParaRPr lang="es-ES" sz="2400" b="1" dirty="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597128">
                <a:tc>
                  <a:txBody>
                    <a:bodyPr/>
                    <a:lstStyle/>
                    <a:p>
                      <a:pPr algn="ctr">
                        <a:lnSpc>
                          <a:spcPct val="107000"/>
                        </a:lnSpc>
                        <a:spcAft>
                          <a:spcPts val="0"/>
                        </a:spcAft>
                      </a:pPr>
                      <a:r>
                        <a:rPr lang="es-EC" sz="2400" dirty="0">
                          <a:effectLst/>
                        </a:rPr>
                        <a:t>SPPAT</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161</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99</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260</a:t>
                      </a:r>
                      <a:endParaRPr lang="es-ES" sz="2400" b="1"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415331">
                <a:tc>
                  <a:txBody>
                    <a:bodyPr/>
                    <a:lstStyle/>
                    <a:p>
                      <a:pPr algn="ctr">
                        <a:lnSpc>
                          <a:spcPct val="107000"/>
                        </a:lnSpc>
                        <a:spcAft>
                          <a:spcPts val="0"/>
                        </a:spcAft>
                      </a:pPr>
                      <a:r>
                        <a:rPr lang="es-EC" sz="2400" dirty="0">
                          <a:effectLst/>
                        </a:rPr>
                        <a:t>IESS</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199</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152</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351</a:t>
                      </a:r>
                      <a:endParaRPr lang="es-ES" sz="2400" b="1">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409073">
                <a:tc>
                  <a:txBody>
                    <a:bodyPr/>
                    <a:lstStyle/>
                    <a:p>
                      <a:pPr algn="ctr">
                        <a:lnSpc>
                          <a:spcPct val="107000"/>
                        </a:lnSpc>
                        <a:spcAft>
                          <a:spcPts val="0"/>
                        </a:spcAft>
                      </a:pPr>
                      <a:r>
                        <a:rPr lang="es-EC" sz="2400" dirty="0">
                          <a:effectLst/>
                        </a:rPr>
                        <a:t>ISSPOL</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0</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0</a:t>
                      </a:r>
                      <a:endParaRPr lang="es-ES" sz="2400" b="1">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0</a:t>
                      </a:r>
                      <a:endParaRPr lang="es-ES" sz="2400" b="1">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457200">
                <a:tc>
                  <a:txBody>
                    <a:bodyPr/>
                    <a:lstStyle/>
                    <a:p>
                      <a:pPr algn="ctr">
                        <a:lnSpc>
                          <a:spcPct val="107000"/>
                        </a:lnSpc>
                        <a:spcAft>
                          <a:spcPts val="0"/>
                        </a:spcAft>
                      </a:pPr>
                      <a:r>
                        <a:rPr lang="es-EC" sz="2400" dirty="0">
                          <a:effectLst/>
                        </a:rPr>
                        <a:t>ISSFA</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0</a:t>
                      </a:r>
                      <a:endParaRPr lang="es-ES" sz="2400" b="1">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0</a:t>
                      </a:r>
                      <a:endParaRPr lang="es-ES" sz="2400" b="1">
                        <a:effectLst/>
                        <a:latin typeface="Calibri"/>
                        <a:ea typeface="Calibri"/>
                        <a:cs typeface="Cambria"/>
                      </a:endParaRPr>
                    </a:p>
                  </a:txBody>
                  <a:tcPr marL="68580" marR="68580" marT="0" marB="0"/>
                </a:tc>
                <a:tc>
                  <a:txBody>
                    <a:bodyPr/>
                    <a:lstStyle/>
                    <a:p>
                      <a:pPr algn="ctr">
                        <a:lnSpc>
                          <a:spcPct val="107000"/>
                        </a:lnSpc>
                        <a:spcAft>
                          <a:spcPts val="0"/>
                        </a:spcAft>
                      </a:pPr>
                      <a:r>
                        <a:rPr lang="es-EC" sz="2400">
                          <a:effectLst/>
                        </a:rPr>
                        <a:t>0</a:t>
                      </a:r>
                      <a:endParaRPr lang="es-ES" sz="2400" b="1">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597128">
                <a:tc>
                  <a:txBody>
                    <a:bodyPr/>
                    <a:lstStyle/>
                    <a:p>
                      <a:pPr algn="ctr">
                        <a:lnSpc>
                          <a:spcPct val="107000"/>
                        </a:lnSpc>
                        <a:spcAft>
                          <a:spcPts val="0"/>
                        </a:spcAft>
                      </a:pPr>
                      <a:r>
                        <a:rPr lang="es-EC" sz="2400" dirty="0">
                          <a:effectLst/>
                        </a:rPr>
                        <a:t>TOTAL</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360</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251</a:t>
                      </a:r>
                      <a:endParaRPr lang="es-ES" sz="2400" b="1" dirty="0">
                        <a:effectLst/>
                        <a:latin typeface="Calibri"/>
                        <a:ea typeface="Calibri"/>
                        <a:cs typeface="Cambria"/>
                      </a:endParaRPr>
                    </a:p>
                  </a:txBody>
                  <a:tcPr marL="68580" marR="68580" marT="0" marB="0"/>
                </a:tc>
                <a:tc>
                  <a:txBody>
                    <a:bodyPr/>
                    <a:lstStyle/>
                    <a:p>
                      <a:pPr algn="ctr">
                        <a:lnSpc>
                          <a:spcPct val="107000"/>
                        </a:lnSpc>
                        <a:spcAft>
                          <a:spcPts val="0"/>
                        </a:spcAft>
                      </a:pPr>
                      <a:r>
                        <a:rPr lang="es-EC" sz="2400" dirty="0">
                          <a:effectLst/>
                        </a:rPr>
                        <a:t>611</a:t>
                      </a:r>
                      <a:endParaRPr lang="es-ES" sz="2400" b="1" dirty="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bl>
          </a:graphicData>
        </a:graphic>
      </p:graphicFrame>
      <p:sp>
        <p:nvSpPr>
          <p:cNvPr id="10" name="9 Rectángulo"/>
          <p:cNvSpPr/>
          <p:nvPr/>
        </p:nvSpPr>
        <p:spPr>
          <a:xfrm>
            <a:off x="2572903" y="2311234"/>
            <a:ext cx="7046288" cy="584775"/>
          </a:xfrm>
          <a:prstGeom prst="rect">
            <a:avLst/>
          </a:prstGeom>
        </p:spPr>
        <p:txBody>
          <a:bodyPr wrap="none">
            <a:spAutoFit/>
          </a:bodyPr>
          <a:lstStyle/>
          <a:p>
            <a:r>
              <a:rPr lang="es-EC" sz="3200" b="1" dirty="0"/>
              <a:t>TABLA </a:t>
            </a:r>
            <a:r>
              <a:rPr lang="es-EC" sz="3200" b="1" dirty="0" smtClean="0"/>
              <a:t>1:ATENCIONES </a:t>
            </a:r>
            <a:r>
              <a:rPr lang="es-EC" sz="3200" b="1" dirty="0"/>
              <a:t>REALIZADAS 2021.</a:t>
            </a:r>
            <a:endParaRPr lang="es-ES" sz="3200" dirty="0"/>
          </a:p>
        </p:txBody>
      </p:sp>
      <p:sp>
        <p:nvSpPr>
          <p:cNvPr id="11" name="10 Rectángulo"/>
          <p:cNvSpPr/>
          <p:nvPr/>
        </p:nvSpPr>
        <p:spPr>
          <a:xfrm>
            <a:off x="12437644" y="2302822"/>
            <a:ext cx="12058650" cy="584775"/>
          </a:xfrm>
          <a:prstGeom prst="rect">
            <a:avLst/>
          </a:prstGeom>
        </p:spPr>
        <p:txBody>
          <a:bodyPr>
            <a:spAutoFit/>
          </a:bodyPr>
          <a:lstStyle/>
          <a:p>
            <a:r>
              <a:rPr lang="es-EC" sz="3200" b="1" dirty="0"/>
              <a:t>TABLA 2: VALORES PLANILLADOS 2021</a:t>
            </a:r>
            <a:endParaRPr lang="es-ES" sz="3200" dirty="0"/>
          </a:p>
        </p:txBody>
      </p:sp>
      <p:graphicFrame>
        <p:nvGraphicFramePr>
          <p:cNvPr id="12" name="11 Tabla"/>
          <p:cNvGraphicFramePr>
            <a:graphicFrameLocks noGrp="1"/>
          </p:cNvGraphicFramePr>
          <p:nvPr>
            <p:extLst>
              <p:ext uri="{D42A27DB-BD31-4B8C-83A1-F6EECF244321}">
                <p14:modId xmlns:p14="http://schemas.microsoft.com/office/powerpoint/2010/main" val="1247082897"/>
              </p:ext>
            </p:extLst>
          </p:nvPr>
        </p:nvGraphicFramePr>
        <p:xfrm>
          <a:off x="12612762" y="3176730"/>
          <a:ext cx="7397072" cy="3040231"/>
        </p:xfrm>
        <a:graphic>
          <a:graphicData uri="http://schemas.openxmlformats.org/drawingml/2006/table">
            <a:tbl>
              <a:tblPr firstRow="1" bandRow="1">
                <a:tableStyleId>{5A111915-BE36-4E01-A7E5-04B1672EAD32}</a:tableStyleId>
              </a:tblPr>
              <a:tblGrid>
                <a:gridCol w="3881852">
                  <a:extLst>
                    <a:ext uri="{9D8B030D-6E8A-4147-A177-3AD203B41FA5}">
                      <a16:colId xmlns="" xmlns:a16="http://schemas.microsoft.com/office/drawing/2014/main" val="20000"/>
                    </a:ext>
                  </a:extLst>
                </a:gridCol>
                <a:gridCol w="3515220">
                  <a:extLst>
                    <a:ext uri="{9D8B030D-6E8A-4147-A177-3AD203B41FA5}">
                      <a16:colId xmlns="" xmlns:a16="http://schemas.microsoft.com/office/drawing/2014/main" val="20001"/>
                    </a:ext>
                  </a:extLst>
                </a:gridCol>
              </a:tblGrid>
              <a:tr h="610245">
                <a:tc>
                  <a:txBody>
                    <a:bodyPr/>
                    <a:lstStyle/>
                    <a:p>
                      <a:pPr marL="457200">
                        <a:lnSpc>
                          <a:spcPct val="107000"/>
                        </a:lnSpc>
                        <a:spcAft>
                          <a:spcPts val="0"/>
                        </a:spcAft>
                      </a:pPr>
                      <a:r>
                        <a:rPr lang="es-EC" sz="2000" dirty="0">
                          <a:effectLst/>
                        </a:rPr>
                        <a:t>TIPO SEGURO</a:t>
                      </a:r>
                      <a:endParaRPr lang="es-ES" sz="2000" b="1" dirty="0">
                        <a:effectLst/>
                        <a:latin typeface="Calibri"/>
                        <a:ea typeface="Calibri"/>
                        <a:cs typeface="Times New Roman"/>
                      </a:endParaRPr>
                    </a:p>
                  </a:txBody>
                  <a:tcPr marL="68580" marR="68580" marT="0" marB="0"/>
                </a:tc>
                <a:tc>
                  <a:txBody>
                    <a:bodyPr/>
                    <a:lstStyle/>
                    <a:p>
                      <a:pPr marL="457200" algn="ctr">
                        <a:lnSpc>
                          <a:spcPct val="107000"/>
                        </a:lnSpc>
                        <a:spcAft>
                          <a:spcPts val="800"/>
                        </a:spcAft>
                      </a:pPr>
                      <a:r>
                        <a:rPr lang="es-EC" sz="2000" dirty="0">
                          <a:effectLst/>
                        </a:rPr>
                        <a:t>TOTAL</a:t>
                      </a:r>
                      <a:endParaRPr lang="es-ES" sz="20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610245">
                <a:tc>
                  <a:txBody>
                    <a:bodyPr/>
                    <a:lstStyle/>
                    <a:p>
                      <a:pPr marL="457200">
                        <a:lnSpc>
                          <a:spcPct val="107000"/>
                        </a:lnSpc>
                        <a:spcAft>
                          <a:spcPts val="0"/>
                        </a:spcAft>
                      </a:pPr>
                      <a:r>
                        <a:rPr lang="es-EC" sz="2400" dirty="0">
                          <a:effectLst/>
                        </a:rPr>
                        <a:t>IESS</a:t>
                      </a:r>
                      <a:endParaRPr lang="es-ES" sz="2400" b="1" dirty="0">
                        <a:effectLst/>
                        <a:latin typeface="Calibri"/>
                        <a:ea typeface="Calibri"/>
                        <a:cs typeface="Times New Roman"/>
                      </a:endParaRPr>
                    </a:p>
                  </a:txBody>
                  <a:tcPr marL="68580" marR="68580" marT="0" marB="0"/>
                </a:tc>
                <a:tc>
                  <a:txBody>
                    <a:bodyPr/>
                    <a:lstStyle/>
                    <a:p>
                      <a:pPr marL="457200" algn="r">
                        <a:lnSpc>
                          <a:spcPct val="107000"/>
                        </a:lnSpc>
                        <a:spcAft>
                          <a:spcPts val="800"/>
                        </a:spcAft>
                      </a:pPr>
                      <a:r>
                        <a:rPr lang="es-EC" sz="2400" dirty="0">
                          <a:effectLst/>
                        </a:rPr>
                        <a:t>$ </a:t>
                      </a:r>
                      <a:r>
                        <a:rPr lang="es-EC" sz="2400" dirty="0" smtClean="0">
                          <a:effectLst/>
                        </a:rPr>
                        <a:t>98.463,60</a:t>
                      </a:r>
                      <a:endParaRPr lang="es-ES" sz="24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583854">
                <a:tc>
                  <a:txBody>
                    <a:bodyPr/>
                    <a:lstStyle/>
                    <a:p>
                      <a:pPr marL="457200">
                        <a:lnSpc>
                          <a:spcPct val="107000"/>
                        </a:lnSpc>
                        <a:spcAft>
                          <a:spcPts val="0"/>
                        </a:spcAft>
                      </a:pPr>
                      <a:r>
                        <a:rPr lang="es-EC" sz="2400" dirty="0">
                          <a:effectLst/>
                        </a:rPr>
                        <a:t>ISSFA</a:t>
                      </a:r>
                      <a:endParaRPr lang="es-ES" sz="2400" b="1" dirty="0">
                        <a:effectLst/>
                        <a:latin typeface="Calibri"/>
                        <a:ea typeface="Calibri"/>
                        <a:cs typeface="Times New Roman"/>
                      </a:endParaRPr>
                    </a:p>
                  </a:txBody>
                  <a:tcPr marL="68580" marR="68580" marT="0" marB="0"/>
                </a:tc>
                <a:tc>
                  <a:txBody>
                    <a:bodyPr/>
                    <a:lstStyle/>
                    <a:p>
                      <a:pPr marL="457200" algn="r">
                        <a:lnSpc>
                          <a:spcPct val="107000"/>
                        </a:lnSpc>
                        <a:spcAft>
                          <a:spcPts val="800"/>
                        </a:spcAft>
                      </a:pPr>
                      <a:r>
                        <a:rPr lang="es-EC" sz="2400" dirty="0">
                          <a:effectLst/>
                        </a:rPr>
                        <a:t>$ 0,00</a:t>
                      </a:r>
                      <a:endParaRPr lang="es-ES" sz="24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625642">
                <a:tc>
                  <a:txBody>
                    <a:bodyPr/>
                    <a:lstStyle/>
                    <a:p>
                      <a:pPr marL="457200">
                        <a:lnSpc>
                          <a:spcPct val="107000"/>
                        </a:lnSpc>
                        <a:spcAft>
                          <a:spcPts val="0"/>
                        </a:spcAft>
                      </a:pPr>
                      <a:r>
                        <a:rPr lang="es-EC" sz="2400">
                          <a:effectLst/>
                        </a:rPr>
                        <a:t>ISSPOL</a:t>
                      </a:r>
                      <a:endParaRPr lang="es-ES" sz="2400" b="1">
                        <a:effectLst/>
                        <a:latin typeface="Calibri"/>
                        <a:ea typeface="Calibri"/>
                        <a:cs typeface="Times New Roman"/>
                      </a:endParaRPr>
                    </a:p>
                  </a:txBody>
                  <a:tcPr marL="68580" marR="68580" marT="0" marB="0"/>
                </a:tc>
                <a:tc>
                  <a:txBody>
                    <a:bodyPr/>
                    <a:lstStyle/>
                    <a:p>
                      <a:pPr marL="457200" algn="r">
                        <a:lnSpc>
                          <a:spcPct val="107000"/>
                        </a:lnSpc>
                        <a:spcAft>
                          <a:spcPts val="800"/>
                        </a:spcAft>
                      </a:pPr>
                      <a:r>
                        <a:rPr lang="es-EC" sz="2400">
                          <a:effectLst/>
                        </a:rPr>
                        <a:t>$ 19.645,40</a:t>
                      </a:r>
                      <a:endParaRPr lang="es-ES" sz="2400" b="1">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610245">
                <a:tc>
                  <a:txBody>
                    <a:bodyPr/>
                    <a:lstStyle/>
                    <a:p>
                      <a:pPr marL="457200">
                        <a:lnSpc>
                          <a:spcPct val="107000"/>
                        </a:lnSpc>
                        <a:spcAft>
                          <a:spcPts val="0"/>
                        </a:spcAft>
                      </a:pPr>
                      <a:r>
                        <a:rPr lang="es-EC" sz="2800" dirty="0">
                          <a:effectLst/>
                        </a:rPr>
                        <a:t>TOTAL:</a:t>
                      </a:r>
                      <a:endParaRPr lang="es-ES" sz="2800" b="1" dirty="0">
                        <a:effectLst/>
                        <a:latin typeface="Calibri"/>
                        <a:ea typeface="Calibri"/>
                        <a:cs typeface="Times New Roman"/>
                      </a:endParaRPr>
                    </a:p>
                  </a:txBody>
                  <a:tcPr marL="68580" marR="68580" marT="0" marB="0"/>
                </a:tc>
                <a:tc>
                  <a:txBody>
                    <a:bodyPr/>
                    <a:lstStyle/>
                    <a:p>
                      <a:pPr marL="457200" algn="r">
                        <a:lnSpc>
                          <a:spcPct val="107000"/>
                        </a:lnSpc>
                        <a:spcAft>
                          <a:spcPts val="800"/>
                        </a:spcAft>
                      </a:pPr>
                      <a:r>
                        <a:rPr lang="es-MX" sz="2800" b="0" dirty="0" smtClean="0">
                          <a:effectLst/>
                          <a:latin typeface="+mn-lt"/>
                          <a:ea typeface="+mn-ea"/>
                          <a:cs typeface="+mn-cs"/>
                        </a:rPr>
                        <a:t>$</a:t>
                      </a:r>
                      <a:r>
                        <a:rPr lang="es-MX" sz="2800" b="0" baseline="0" dirty="0" smtClean="0">
                          <a:effectLst/>
                          <a:latin typeface="+mn-lt"/>
                          <a:ea typeface="+mn-ea"/>
                          <a:cs typeface="+mn-cs"/>
                        </a:rPr>
                        <a:t> 118.109,00</a:t>
                      </a:r>
                      <a:endParaRPr lang="es-ES" sz="2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
        <p:nvSpPr>
          <p:cNvPr id="13" name="12 Rectángulo"/>
          <p:cNvSpPr/>
          <p:nvPr/>
        </p:nvSpPr>
        <p:spPr>
          <a:xfrm>
            <a:off x="5533921" y="6648726"/>
            <a:ext cx="12058650" cy="1077218"/>
          </a:xfrm>
          <a:prstGeom prst="rect">
            <a:avLst/>
          </a:prstGeom>
        </p:spPr>
        <p:txBody>
          <a:bodyPr>
            <a:spAutoFit/>
          </a:bodyPr>
          <a:lstStyle/>
          <a:p>
            <a:pPr algn="ctr"/>
            <a:r>
              <a:rPr lang="es-EC" sz="3200" b="1" dirty="0"/>
              <a:t>TABLA 4. VALORES ACREDITADOS EN LA CUENTA DEL HOSPITAL DE LO PLANILLADO DEL 2021.</a:t>
            </a:r>
            <a:endParaRPr lang="es-ES" sz="3200" dirty="0"/>
          </a:p>
        </p:txBody>
      </p:sp>
      <p:graphicFrame>
        <p:nvGraphicFramePr>
          <p:cNvPr id="15" name="14 Tabla"/>
          <p:cNvGraphicFramePr>
            <a:graphicFrameLocks noGrp="1"/>
          </p:cNvGraphicFramePr>
          <p:nvPr>
            <p:extLst>
              <p:ext uri="{D42A27DB-BD31-4B8C-83A1-F6EECF244321}">
                <p14:modId xmlns:p14="http://schemas.microsoft.com/office/powerpoint/2010/main" val="1555848453"/>
              </p:ext>
            </p:extLst>
          </p:nvPr>
        </p:nvGraphicFramePr>
        <p:xfrm>
          <a:off x="9590786" y="8121809"/>
          <a:ext cx="4410710" cy="2087182"/>
        </p:xfrm>
        <a:graphic>
          <a:graphicData uri="http://schemas.openxmlformats.org/drawingml/2006/table">
            <a:tbl>
              <a:tblPr firstRow="1" bandRow="1">
                <a:tableStyleId>{5A111915-BE36-4E01-A7E5-04B1672EAD32}</a:tableStyleId>
              </a:tblPr>
              <a:tblGrid>
                <a:gridCol w="1856740">
                  <a:extLst>
                    <a:ext uri="{9D8B030D-6E8A-4147-A177-3AD203B41FA5}">
                      <a16:colId xmlns="" xmlns:a16="http://schemas.microsoft.com/office/drawing/2014/main" val="20000"/>
                    </a:ext>
                  </a:extLst>
                </a:gridCol>
                <a:gridCol w="2553970">
                  <a:extLst>
                    <a:ext uri="{9D8B030D-6E8A-4147-A177-3AD203B41FA5}">
                      <a16:colId xmlns="" xmlns:a16="http://schemas.microsoft.com/office/drawing/2014/main" val="20001"/>
                    </a:ext>
                  </a:extLst>
                </a:gridCol>
              </a:tblGrid>
              <a:tr h="213995">
                <a:tc>
                  <a:txBody>
                    <a:bodyPr/>
                    <a:lstStyle/>
                    <a:p>
                      <a:pPr algn="ctr">
                        <a:lnSpc>
                          <a:spcPct val="107000"/>
                        </a:lnSpc>
                        <a:spcAft>
                          <a:spcPts val="800"/>
                        </a:spcAft>
                      </a:pPr>
                      <a:r>
                        <a:rPr lang="es-EC" sz="2400" dirty="0">
                          <a:effectLst/>
                        </a:rPr>
                        <a:t>TIPO SEGURO</a:t>
                      </a:r>
                      <a:endParaRPr lang="es-ES" sz="2400" dirty="0">
                        <a:effectLst/>
                        <a:latin typeface="Calibri"/>
                        <a:ea typeface="Calibri"/>
                        <a:cs typeface="Cambria"/>
                      </a:endParaRPr>
                    </a:p>
                  </a:txBody>
                  <a:tcPr marL="68580" marR="68580" marT="0" marB="0"/>
                </a:tc>
                <a:tc>
                  <a:txBody>
                    <a:bodyPr/>
                    <a:lstStyle/>
                    <a:p>
                      <a:pPr algn="ctr">
                        <a:lnSpc>
                          <a:spcPct val="107000"/>
                        </a:lnSpc>
                        <a:spcAft>
                          <a:spcPts val="800"/>
                        </a:spcAft>
                      </a:pPr>
                      <a:r>
                        <a:rPr lang="es-EC" sz="2400">
                          <a:effectLst/>
                        </a:rPr>
                        <a:t>TOTAL</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208280">
                <a:tc>
                  <a:txBody>
                    <a:bodyPr/>
                    <a:lstStyle/>
                    <a:p>
                      <a:pPr>
                        <a:lnSpc>
                          <a:spcPct val="107000"/>
                        </a:lnSpc>
                        <a:spcAft>
                          <a:spcPts val="800"/>
                        </a:spcAft>
                      </a:pPr>
                      <a:r>
                        <a:rPr lang="es-EC" sz="2400">
                          <a:effectLst/>
                        </a:rPr>
                        <a:t>IESS</a:t>
                      </a:r>
                      <a:endParaRPr lang="es-ES" sz="2400">
                        <a:effectLst/>
                        <a:latin typeface="Calibri"/>
                        <a:ea typeface="Calibri"/>
                        <a:cs typeface="Cambria"/>
                      </a:endParaRPr>
                    </a:p>
                  </a:txBody>
                  <a:tcPr marL="68580" marR="68580" marT="0" marB="0"/>
                </a:tc>
                <a:tc>
                  <a:txBody>
                    <a:bodyPr/>
                    <a:lstStyle/>
                    <a:p>
                      <a:pPr algn="r">
                        <a:lnSpc>
                          <a:spcPct val="107000"/>
                        </a:lnSpc>
                        <a:spcAft>
                          <a:spcPts val="800"/>
                        </a:spcAft>
                      </a:pPr>
                      <a:r>
                        <a:rPr lang="es-EC" sz="2400" dirty="0" smtClean="0">
                          <a:effectLst/>
                        </a:rPr>
                        <a:t>$98.463,60</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205105">
                <a:tc>
                  <a:txBody>
                    <a:bodyPr/>
                    <a:lstStyle/>
                    <a:p>
                      <a:pPr>
                        <a:lnSpc>
                          <a:spcPct val="107000"/>
                        </a:lnSpc>
                        <a:spcAft>
                          <a:spcPts val="800"/>
                        </a:spcAft>
                      </a:pPr>
                      <a:r>
                        <a:rPr lang="es-ES" sz="2400" dirty="0" smtClean="0">
                          <a:effectLst/>
                          <a:latin typeface="Calibri"/>
                          <a:ea typeface="Calibri"/>
                          <a:cs typeface="Cambria"/>
                        </a:rPr>
                        <a:t>ISSPOL</a:t>
                      </a:r>
                      <a:endParaRPr lang="es-ES" sz="2400" dirty="0">
                        <a:effectLst/>
                        <a:latin typeface="Calibri"/>
                        <a:ea typeface="Calibri"/>
                        <a:cs typeface="Cambria"/>
                      </a:endParaRPr>
                    </a:p>
                  </a:txBody>
                  <a:tcPr marL="68580" marR="68580" marT="0" marB="0"/>
                </a:tc>
                <a:tc>
                  <a:txBody>
                    <a:bodyPr/>
                    <a:lstStyle/>
                    <a:p>
                      <a:pPr algn="r">
                        <a:lnSpc>
                          <a:spcPct val="107000"/>
                        </a:lnSpc>
                        <a:spcAft>
                          <a:spcPts val="800"/>
                        </a:spcAft>
                      </a:pPr>
                      <a:r>
                        <a:rPr lang="es-ES" sz="2800" b="0" dirty="0" smtClean="0">
                          <a:effectLst/>
                          <a:latin typeface="Calibri"/>
                          <a:ea typeface="Calibri"/>
                          <a:cs typeface="Cambria"/>
                        </a:rPr>
                        <a:t>$</a:t>
                      </a:r>
                      <a:r>
                        <a:rPr lang="es-ES" sz="2400" b="0" dirty="0" smtClean="0">
                          <a:effectLst/>
                          <a:latin typeface="Calibri"/>
                          <a:ea typeface="Calibri"/>
                          <a:cs typeface="Cambria"/>
                        </a:rPr>
                        <a:t>19.645,40</a:t>
                      </a:r>
                      <a:endParaRPr lang="es-ES" sz="2400" b="0" dirty="0">
                        <a:effectLst/>
                        <a:latin typeface="Calibri"/>
                        <a:ea typeface="Calibri"/>
                        <a:cs typeface="Cambria"/>
                      </a:endParaRPr>
                    </a:p>
                  </a:txBody>
                  <a:tcPr marL="68580" marR="68580" marT="0" marB="0"/>
                </a:tc>
              </a:tr>
              <a:tr h="205105">
                <a:tc>
                  <a:txBody>
                    <a:bodyPr/>
                    <a:lstStyle/>
                    <a:p>
                      <a:pPr>
                        <a:lnSpc>
                          <a:spcPct val="107000"/>
                        </a:lnSpc>
                        <a:spcAft>
                          <a:spcPts val="800"/>
                        </a:spcAft>
                      </a:pPr>
                      <a:r>
                        <a:rPr lang="es-EC" sz="2400" dirty="0">
                          <a:effectLst/>
                        </a:rPr>
                        <a:t>TOTAL:</a:t>
                      </a:r>
                      <a:endParaRPr lang="es-ES" sz="2400" dirty="0">
                        <a:effectLst/>
                        <a:latin typeface="Calibri"/>
                        <a:ea typeface="Calibri"/>
                        <a:cs typeface="Cambria"/>
                      </a:endParaRPr>
                    </a:p>
                  </a:txBody>
                  <a:tcPr marL="68580" marR="68580" marT="0" marB="0"/>
                </a:tc>
                <a:tc>
                  <a:txBody>
                    <a:bodyPr/>
                    <a:lstStyle/>
                    <a:p>
                      <a:pPr algn="r">
                        <a:lnSpc>
                          <a:spcPct val="107000"/>
                        </a:lnSpc>
                        <a:spcAft>
                          <a:spcPts val="800"/>
                        </a:spcAft>
                      </a:pPr>
                      <a:r>
                        <a:rPr lang="es-EC" sz="2800" b="1" dirty="0">
                          <a:effectLst/>
                        </a:rPr>
                        <a:t>$118.109,00</a:t>
                      </a:r>
                      <a:endParaRPr lang="es-ES" sz="2800" b="1" dirty="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bl>
          </a:graphicData>
        </a:graphic>
      </p:graphicFrame>
      <p:sp>
        <p:nvSpPr>
          <p:cNvPr id="2" name="1 CuadroTexto"/>
          <p:cNvSpPr txBox="1"/>
          <p:nvPr/>
        </p:nvSpPr>
        <p:spPr>
          <a:xfrm>
            <a:off x="1456570" y="1539500"/>
            <a:ext cx="14527838" cy="646331"/>
          </a:xfrm>
          <a:prstGeom prst="rect">
            <a:avLst/>
          </a:prstGeom>
          <a:noFill/>
        </p:spPr>
        <p:txBody>
          <a:bodyPr wrap="square" rtlCol="0">
            <a:spAutoFit/>
          </a:bodyPr>
          <a:lstStyle/>
          <a:p>
            <a:r>
              <a:rPr lang="es-ES" sz="3600" dirty="0"/>
              <a:t>En el año 2021 se lograron realizar las siguientes actividades:</a:t>
            </a:r>
          </a:p>
        </p:txBody>
      </p:sp>
    </p:spTree>
    <p:extLst>
      <p:ext uri="{BB962C8B-B14F-4D97-AF65-F5344CB8AC3E}">
        <p14:creationId xmlns:p14="http://schemas.microsoft.com/office/powerpoint/2010/main" val="2130560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6" name="Imagen 5">
            <a:extLst>
              <a:ext uri="{FF2B5EF4-FFF2-40B4-BE49-F238E27FC236}">
                <a16:creationId xmlns="" xmlns:a16="http://schemas.microsoft.com/office/drawing/2014/main" id="{DDFE8E9C-2614-4853-90FD-375AEC9EE50B}"/>
              </a:ext>
            </a:extLst>
          </p:cNvPr>
          <p:cNvPicPr>
            <a:picLocks noChangeAspect="1"/>
          </p:cNvPicPr>
          <p:nvPr/>
        </p:nvPicPr>
        <p:blipFill>
          <a:blip r:embed="rId3"/>
          <a:stretch>
            <a:fillRect/>
          </a:stretch>
        </p:blipFill>
        <p:spPr>
          <a:xfrm>
            <a:off x="-31607" y="-221426"/>
            <a:ext cx="24121429" cy="13862050"/>
          </a:xfrm>
          <a:prstGeom prst="rect">
            <a:avLst/>
          </a:prstGeom>
        </p:spPr>
      </p:pic>
      <p:sp>
        <p:nvSpPr>
          <p:cNvPr id="11" name="CuadroTexto 10">
            <a:extLst>
              <a:ext uri="{FF2B5EF4-FFF2-40B4-BE49-F238E27FC236}">
                <a16:creationId xmlns="" xmlns:a16="http://schemas.microsoft.com/office/drawing/2014/main" id="{38A0E111-ACE6-4C49-B27F-F196F5764E93}"/>
              </a:ext>
            </a:extLst>
          </p:cNvPr>
          <p:cNvSpPr txBox="1"/>
          <p:nvPr/>
        </p:nvSpPr>
        <p:spPr>
          <a:xfrm>
            <a:off x="1057568" y="10754751"/>
            <a:ext cx="6989152" cy="1200329"/>
          </a:xfrm>
          <a:prstGeom prst="rect">
            <a:avLst/>
          </a:prstGeom>
          <a:noFill/>
        </p:spPr>
        <p:txBody>
          <a:bodyPr wrap="square" rtlCol="0">
            <a:spAutoFit/>
          </a:bodyPr>
          <a:lstStyle/>
          <a:p>
            <a:r>
              <a:rPr lang="es-EC" sz="2400" b="1" dirty="0"/>
              <a:t>FUENTE: Unidad de Talento Humano</a:t>
            </a:r>
          </a:p>
          <a:p>
            <a:r>
              <a:rPr lang="es-EC" sz="2400" b="1" dirty="0"/>
              <a:t>ELABORADO POR: Ing. Jaime Palacios </a:t>
            </a:r>
            <a:r>
              <a:rPr lang="es-EC" sz="2400" b="1" dirty="0" err="1"/>
              <a:t>Uscocovich</a:t>
            </a:r>
            <a:endParaRPr lang="es-EC" sz="2400" b="1" dirty="0"/>
          </a:p>
          <a:p>
            <a:r>
              <a:rPr lang="es-EC" sz="2400" b="1" dirty="0"/>
              <a:t>FECHA DE CORTE: 31/12/2021</a:t>
            </a:r>
          </a:p>
        </p:txBody>
      </p:sp>
      <p:sp>
        <p:nvSpPr>
          <p:cNvPr id="7" name="Título 1"/>
          <p:cNvSpPr txBox="1">
            <a:spLocks/>
          </p:cNvSpPr>
          <p:nvPr/>
        </p:nvSpPr>
        <p:spPr>
          <a:xfrm>
            <a:off x="1057565" y="1393001"/>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graphicFrame>
        <p:nvGraphicFramePr>
          <p:cNvPr id="2" name="1 Tabla"/>
          <p:cNvGraphicFramePr>
            <a:graphicFrameLocks noGrp="1"/>
          </p:cNvGraphicFramePr>
          <p:nvPr>
            <p:extLst>
              <p:ext uri="{D42A27DB-BD31-4B8C-83A1-F6EECF244321}">
                <p14:modId xmlns:p14="http://schemas.microsoft.com/office/powerpoint/2010/main" val="3820247947"/>
              </p:ext>
            </p:extLst>
          </p:nvPr>
        </p:nvGraphicFramePr>
        <p:xfrm>
          <a:off x="1189245" y="5199957"/>
          <a:ext cx="9357826" cy="5478780"/>
        </p:xfrm>
        <a:graphic>
          <a:graphicData uri="http://schemas.openxmlformats.org/drawingml/2006/table">
            <a:tbl>
              <a:tblPr firstRow="1" firstCol="1" bandRow="1">
                <a:tableStyleId>{7DF18680-E054-41AD-8BC1-D1AEF772440D}</a:tableStyleId>
              </a:tblPr>
              <a:tblGrid>
                <a:gridCol w="5648706">
                  <a:extLst>
                    <a:ext uri="{9D8B030D-6E8A-4147-A177-3AD203B41FA5}">
                      <a16:colId xmlns="" xmlns:a16="http://schemas.microsoft.com/office/drawing/2014/main" val="20000"/>
                    </a:ext>
                  </a:extLst>
                </a:gridCol>
                <a:gridCol w="3709120">
                  <a:extLst>
                    <a:ext uri="{9D8B030D-6E8A-4147-A177-3AD203B41FA5}">
                      <a16:colId xmlns="" xmlns:a16="http://schemas.microsoft.com/office/drawing/2014/main" val="20001"/>
                    </a:ext>
                  </a:extLst>
                </a:gridCol>
              </a:tblGrid>
              <a:tr h="152400">
                <a:tc>
                  <a:txBody>
                    <a:bodyPr/>
                    <a:lstStyle/>
                    <a:p>
                      <a:pPr>
                        <a:lnSpc>
                          <a:spcPct val="107000"/>
                        </a:lnSpc>
                        <a:spcAft>
                          <a:spcPts val="0"/>
                        </a:spcAft>
                      </a:pPr>
                      <a:r>
                        <a:rPr lang="es-ES" sz="2800" dirty="0">
                          <a:effectLst/>
                        </a:rPr>
                        <a:t>SALIDA DE PERSONAL PERIODO 2021</a:t>
                      </a:r>
                      <a:endParaRPr lang="es-ES" sz="2800" dirty="0">
                        <a:effectLst/>
                        <a:latin typeface="Calibri"/>
                        <a:ea typeface="Calibri"/>
                        <a:cs typeface="Cambria"/>
                      </a:endParaRPr>
                    </a:p>
                  </a:txBody>
                  <a:tcPr marL="68580" marR="68580" marT="0" marB="0"/>
                </a:tc>
                <a:tc>
                  <a:txBody>
                    <a:bodyPr/>
                    <a:lstStyle/>
                    <a:p>
                      <a:pPr>
                        <a:lnSpc>
                          <a:spcPct val="107000"/>
                        </a:lnSpc>
                      </a:pPr>
                      <a:endParaRPr lang="es-ES" sz="2800">
                        <a:effectLst/>
                        <a:latin typeface="Cambria"/>
                        <a:ea typeface="Cambria"/>
                        <a:cs typeface="Cambria"/>
                      </a:endParaRPr>
                    </a:p>
                  </a:txBody>
                  <a:tcPr marL="68580" marR="68580" marT="0" marB="0"/>
                </a:tc>
                <a:extLst>
                  <a:ext uri="{0D108BD9-81ED-4DB2-BD59-A6C34878D82A}">
                    <a16:rowId xmlns="" xmlns:a16="http://schemas.microsoft.com/office/drawing/2014/main" val="10000"/>
                  </a:ext>
                </a:extLst>
              </a:tr>
              <a:tr h="152400">
                <a:tc>
                  <a:txBody>
                    <a:bodyPr/>
                    <a:lstStyle/>
                    <a:p>
                      <a:pPr>
                        <a:lnSpc>
                          <a:spcPct val="107000"/>
                        </a:lnSpc>
                        <a:spcAft>
                          <a:spcPts val="0"/>
                        </a:spcAft>
                      </a:pPr>
                      <a:r>
                        <a:rPr lang="es-ES" sz="2800" u="sng" dirty="0">
                          <a:effectLst/>
                        </a:rPr>
                        <a:t>DESCRIPCIÓN</a:t>
                      </a:r>
                      <a:endParaRPr lang="es-ES" sz="28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2800" u="sng" dirty="0">
                          <a:effectLst/>
                        </a:rPr>
                        <a:t>CANTIDAD</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152400">
                <a:tc>
                  <a:txBody>
                    <a:bodyPr/>
                    <a:lstStyle/>
                    <a:p>
                      <a:pPr>
                        <a:lnSpc>
                          <a:spcPct val="107000"/>
                        </a:lnSpc>
                        <a:spcAft>
                          <a:spcPts val="0"/>
                        </a:spcAft>
                      </a:pPr>
                      <a:r>
                        <a:rPr lang="es-ES" sz="2800" u="sng" dirty="0">
                          <a:effectLst/>
                        </a:rPr>
                        <a:t>SUPRESIÓN DE PUESTOS</a:t>
                      </a:r>
                      <a:endParaRPr lang="es-ES" sz="2800" dirty="0">
                        <a:effectLst/>
                        <a:latin typeface="Calibri"/>
                        <a:ea typeface="Calibri"/>
                        <a:cs typeface="Cambria"/>
                      </a:endParaRPr>
                    </a:p>
                  </a:txBody>
                  <a:tcPr marL="68580" marR="68580" marT="0" marB="0">
                    <a:solidFill>
                      <a:schemeClr val="accent6"/>
                    </a:solidFill>
                  </a:tcPr>
                </a:tc>
                <a:tc>
                  <a:txBody>
                    <a:bodyPr/>
                    <a:lstStyle/>
                    <a:p>
                      <a:pPr>
                        <a:lnSpc>
                          <a:spcPct val="107000"/>
                        </a:lnSpc>
                        <a:spcAft>
                          <a:spcPts val="0"/>
                        </a:spcAft>
                      </a:pPr>
                      <a:r>
                        <a:rPr lang="es-ES" sz="2800">
                          <a:effectLst/>
                        </a:rPr>
                        <a:t> </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152400">
                <a:tc>
                  <a:txBody>
                    <a:bodyPr/>
                    <a:lstStyle/>
                    <a:p>
                      <a:pPr>
                        <a:lnSpc>
                          <a:spcPct val="107000"/>
                        </a:lnSpc>
                        <a:spcAft>
                          <a:spcPts val="0"/>
                        </a:spcAft>
                      </a:pPr>
                      <a:r>
                        <a:rPr lang="es-ES" sz="2800" dirty="0">
                          <a:effectLst/>
                        </a:rPr>
                        <a:t>LOSEP</a:t>
                      </a:r>
                      <a:endParaRPr lang="es-ES" sz="28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2800">
                          <a:effectLst/>
                        </a:rPr>
                        <a:t>4</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152400">
                <a:tc>
                  <a:txBody>
                    <a:bodyPr/>
                    <a:lstStyle/>
                    <a:p>
                      <a:pPr>
                        <a:lnSpc>
                          <a:spcPct val="107000"/>
                        </a:lnSpc>
                        <a:spcAft>
                          <a:spcPts val="0"/>
                        </a:spcAft>
                      </a:pPr>
                      <a:r>
                        <a:rPr lang="es-ES" sz="2800" dirty="0">
                          <a:effectLst/>
                        </a:rPr>
                        <a:t>CÓDIGO DEL TRABAJO</a:t>
                      </a:r>
                      <a:endParaRPr lang="es-ES" sz="28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2800">
                          <a:effectLst/>
                        </a:rPr>
                        <a:t>0</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152400">
                <a:tc>
                  <a:txBody>
                    <a:bodyPr/>
                    <a:lstStyle/>
                    <a:p>
                      <a:pPr>
                        <a:lnSpc>
                          <a:spcPct val="107000"/>
                        </a:lnSpc>
                        <a:spcAft>
                          <a:spcPts val="0"/>
                        </a:spcAft>
                      </a:pPr>
                      <a:r>
                        <a:rPr lang="es-ES" sz="2800" u="sng" dirty="0">
                          <a:effectLst/>
                        </a:rPr>
                        <a:t>JUBILACIONES</a:t>
                      </a:r>
                      <a:endParaRPr lang="es-ES" sz="2800" dirty="0">
                        <a:effectLst/>
                        <a:latin typeface="Calibri"/>
                        <a:ea typeface="Calibri"/>
                        <a:cs typeface="Cambria"/>
                      </a:endParaRPr>
                    </a:p>
                  </a:txBody>
                  <a:tcPr marL="68580" marR="68580" marT="0" marB="0">
                    <a:solidFill>
                      <a:schemeClr val="accent6"/>
                    </a:solidFill>
                  </a:tcPr>
                </a:tc>
                <a:tc>
                  <a:txBody>
                    <a:bodyPr/>
                    <a:lstStyle/>
                    <a:p>
                      <a:pPr algn="ctr">
                        <a:lnSpc>
                          <a:spcPct val="107000"/>
                        </a:lnSpc>
                        <a:spcAft>
                          <a:spcPts val="0"/>
                        </a:spcAft>
                      </a:pPr>
                      <a:r>
                        <a:rPr lang="es-ES" sz="2800" dirty="0">
                          <a:effectLst/>
                        </a:rPr>
                        <a:t> </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r h="152400">
                <a:tc>
                  <a:txBody>
                    <a:bodyPr/>
                    <a:lstStyle/>
                    <a:p>
                      <a:pPr>
                        <a:lnSpc>
                          <a:spcPct val="107000"/>
                        </a:lnSpc>
                        <a:spcAft>
                          <a:spcPts val="0"/>
                        </a:spcAft>
                      </a:pPr>
                      <a:r>
                        <a:rPr lang="es-ES" sz="2800">
                          <a:effectLst/>
                        </a:rPr>
                        <a:t>LOSEP</a:t>
                      </a:r>
                      <a:endParaRPr lang="es-ES" sz="2800">
                        <a:effectLst/>
                        <a:latin typeface="Calibri"/>
                        <a:ea typeface="Calibri"/>
                        <a:cs typeface="Cambria"/>
                      </a:endParaRPr>
                    </a:p>
                  </a:txBody>
                  <a:tcPr marL="68580" marR="68580" marT="0" marB="0"/>
                </a:tc>
                <a:tc>
                  <a:txBody>
                    <a:bodyPr/>
                    <a:lstStyle/>
                    <a:p>
                      <a:pPr algn="ctr">
                        <a:lnSpc>
                          <a:spcPct val="107000"/>
                        </a:lnSpc>
                        <a:spcAft>
                          <a:spcPts val="0"/>
                        </a:spcAft>
                      </a:pPr>
                      <a:r>
                        <a:rPr lang="es-ES" sz="2800" dirty="0">
                          <a:effectLst/>
                        </a:rPr>
                        <a:t>3</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6"/>
                  </a:ext>
                </a:extLst>
              </a:tr>
              <a:tr h="152400">
                <a:tc>
                  <a:txBody>
                    <a:bodyPr/>
                    <a:lstStyle/>
                    <a:p>
                      <a:pPr>
                        <a:lnSpc>
                          <a:spcPct val="107000"/>
                        </a:lnSpc>
                        <a:spcAft>
                          <a:spcPts val="0"/>
                        </a:spcAft>
                      </a:pPr>
                      <a:r>
                        <a:rPr lang="es-ES" sz="2800">
                          <a:effectLst/>
                        </a:rPr>
                        <a:t>CODIGO DEL TRABAJO</a:t>
                      </a:r>
                      <a:endParaRPr lang="es-ES" sz="2800">
                        <a:effectLst/>
                        <a:latin typeface="Calibri"/>
                        <a:ea typeface="Calibri"/>
                        <a:cs typeface="Cambria"/>
                      </a:endParaRPr>
                    </a:p>
                  </a:txBody>
                  <a:tcPr marL="68580" marR="68580" marT="0" marB="0"/>
                </a:tc>
                <a:tc>
                  <a:txBody>
                    <a:bodyPr/>
                    <a:lstStyle/>
                    <a:p>
                      <a:pPr algn="ctr">
                        <a:lnSpc>
                          <a:spcPct val="107000"/>
                        </a:lnSpc>
                        <a:spcAft>
                          <a:spcPts val="0"/>
                        </a:spcAft>
                      </a:pPr>
                      <a:r>
                        <a:rPr lang="es-ES" sz="2800">
                          <a:effectLst/>
                        </a:rPr>
                        <a:t>6</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7"/>
                  </a:ext>
                </a:extLst>
              </a:tr>
              <a:tr h="152400">
                <a:tc>
                  <a:txBody>
                    <a:bodyPr/>
                    <a:lstStyle/>
                    <a:p>
                      <a:pPr>
                        <a:lnSpc>
                          <a:spcPct val="107000"/>
                        </a:lnSpc>
                        <a:spcAft>
                          <a:spcPts val="0"/>
                        </a:spcAft>
                      </a:pPr>
                      <a:r>
                        <a:rPr lang="es-ES" sz="2800" u="sng" dirty="0">
                          <a:effectLst/>
                        </a:rPr>
                        <a:t>RENUNCIA VOLUNTARIA</a:t>
                      </a:r>
                      <a:endParaRPr lang="es-ES" sz="2800" dirty="0">
                        <a:effectLst/>
                        <a:latin typeface="Calibri"/>
                        <a:ea typeface="Calibri"/>
                        <a:cs typeface="Cambria"/>
                      </a:endParaRPr>
                    </a:p>
                  </a:txBody>
                  <a:tcPr marL="68580" marR="68580" marT="0" marB="0">
                    <a:solidFill>
                      <a:schemeClr val="accent6"/>
                    </a:solidFill>
                  </a:tcPr>
                </a:tc>
                <a:tc>
                  <a:txBody>
                    <a:bodyPr/>
                    <a:lstStyle/>
                    <a:p>
                      <a:pPr algn="ctr">
                        <a:lnSpc>
                          <a:spcPct val="107000"/>
                        </a:lnSpc>
                        <a:spcAft>
                          <a:spcPts val="0"/>
                        </a:spcAft>
                      </a:pPr>
                      <a:r>
                        <a:rPr lang="es-ES" sz="2800">
                          <a:effectLst/>
                        </a:rPr>
                        <a:t> </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8"/>
                  </a:ext>
                </a:extLst>
              </a:tr>
              <a:tr h="152400">
                <a:tc>
                  <a:txBody>
                    <a:bodyPr/>
                    <a:lstStyle/>
                    <a:p>
                      <a:pPr>
                        <a:lnSpc>
                          <a:spcPct val="107000"/>
                        </a:lnSpc>
                        <a:spcAft>
                          <a:spcPts val="0"/>
                        </a:spcAft>
                      </a:pPr>
                      <a:r>
                        <a:rPr lang="es-ES" sz="2800">
                          <a:effectLst/>
                        </a:rPr>
                        <a:t>LOSEP</a:t>
                      </a:r>
                      <a:endParaRPr lang="es-ES" sz="2800">
                        <a:effectLst/>
                        <a:latin typeface="Calibri"/>
                        <a:ea typeface="Calibri"/>
                        <a:cs typeface="Cambria"/>
                      </a:endParaRPr>
                    </a:p>
                  </a:txBody>
                  <a:tcPr marL="68580" marR="68580" marT="0" marB="0"/>
                </a:tc>
                <a:tc>
                  <a:txBody>
                    <a:bodyPr/>
                    <a:lstStyle/>
                    <a:p>
                      <a:pPr algn="ctr">
                        <a:lnSpc>
                          <a:spcPct val="107000"/>
                        </a:lnSpc>
                        <a:spcAft>
                          <a:spcPts val="0"/>
                        </a:spcAft>
                      </a:pPr>
                      <a:r>
                        <a:rPr lang="es-ES" sz="2800" dirty="0">
                          <a:effectLst/>
                        </a:rPr>
                        <a:t>1</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9"/>
                  </a:ext>
                </a:extLst>
              </a:tr>
              <a:tr h="152400">
                <a:tc>
                  <a:txBody>
                    <a:bodyPr/>
                    <a:lstStyle/>
                    <a:p>
                      <a:pPr>
                        <a:lnSpc>
                          <a:spcPct val="107000"/>
                        </a:lnSpc>
                        <a:spcAft>
                          <a:spcPts val="0"/>
                        </a:spcAft>
                      </a:pPr>
                      <a:r>
                        <a:rPr lang="es-ES" sz="2800">
                          <a:effectLst/>
                        </a:rPr>
                        <a:t>CÓDIGO DEL TRABAJO</a:t>
                      </a:r>
                      <a:endParaRPr lang="es-ES" sz="2800">
                        <a:effectLst/>
                        <a:latin typeface="Calibri"/>
                        <a:ea typeface="Calibri"/>
                        <a:cs typeface="Cambria"/>
                      </a:endParaRPr>
                    </a:p>
                  </a:txBody>
                  <a:tcPr marL="68580" marR="68580" marT="0" marB="0"/>
                </a:tc>
                <a:tc>
                  <a:txBody>
                    <a:bodyPr/>
                    <a:lstStyle/>
                    <a:p>
                      <a:pPr algn="ctr">
                        <a:lnSpc>
                          <a:spcPct val="107000"/>
                        </a:lnSpc>
                        <a:spcAft>
                          <a:spcPts val="0"/>
                        </a:spcAft>
                      </a:pPr>
                      <a:r>
                        <a:rPr lang="es-ES" sz="2800">
                          <a:effectLst/>
                        </a:rPr>
                        <a:t>0</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10"/>
                  </a:ext>
                </a:extLst>
              </a:tr>
              <a:tr h="152400">
                <a:tc>
                  <a:txBody>
                    <a:bodyPr/>
                    <a:lstStyle/>
                    <a:p>
                      <a:pPr>
                        <a:lnSpc>
                          <a:spcPct val="107000"/>
                        </a:lnSpc>
                        <a:spcAft>
                          <a:spcPts val="0"/>
                        </a:spcAft>
                      </a:pPr>
                      <a:r>
                        <a:rPr lang="es-ES" sz="2800" dirty="0">
                          <a:effectLst/>
                        </a:rPr>
                        <a:t>TOTAL DESVINCULACIONES</a:t>
                      </a:r>
                      <a:endParaRPr lang="es-ES" sz="28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2800" dirty="0">
                          <a:effectLst/>
                        </a:rPr>
                        <a:t>14</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11"/>
                  </a:ext>
                </a:extLst>
              </a:tr>
            </a:tbl>
          </a:graphicData>
        </a:graphic>
      </p:graphicFrame>
      <p:sp>
        <p:nvSpPr>
          <p:cNvPr id="3" name="2 Rectángulo"/>
          <p:cNvSpPr/>
          <p:nvPr/>
        </p:nvSpPr>
        <p:spPr>
          <a:xfrm>
            <a:off x="1189245" y="3490235"/>
            <a:ext cx="21573832" cy="1077218"/>
          </a:xfrm>
          <a:prstGeom prst="rect">
            <a:avLst/>
          </a:prstGeom>
        </p:spPr>
        <p:txBody>
          <a:bodyPr wrap="square">
            <a:spAutoFit/>
          </a:bodyPr>
          <a:lstStyle/>
          <a:p>
            <a:r>
              <a:rPr lang="es-ES_tradnl" sz="3200" dirty="0"/>
              <a:t>De igual forma durante el periodo 2021 el Hospital General Miguel H. Alcívar en atención a los procesos establecidos en el marco de la ley aplico procesos correspondientes a supresión de puestos y jubilaciones de conformidad al siguiente detalle:</a:t>
            </a:r>
            <a:endParaRPr lang="es-ES" sz="3200" dirty="0"/>
          </a:p>
        </p:txBody>
      </p:sp>
      <p:sp>
        <p:nvSpPr>
          <p:cNvPr id="10" name="9 Rectángulo"/>
          <p:cNvSpPr/>
          <p:nvPr/>
        </p:nvSpPr>
        <p:spPr>
          <a:xfrm>
            <a:off x="1189245" y="2503927"/>
            <a:ext cx="5647636" cy="584775"/>
          </a:xfrm>
          <a:prstGeom prst="rect">
            <a:avLst/>
          </a:prstGeom>
        </p:spPr>
        <p:txBody>
          <a:bodyPr wrap="none">
            <a:spAutoFit/>
          </a:bodyPr>
          <a:lstStyle/>
          <a:p>
            <a:r>
              <a:rPr lang="es-ES_tradnl" sz="3200" b="1" dirty="0"/>
              <a:t>GESTIÓN DE TALENTO HUMANO</a:t>
            </a:r>
            <a:endParaRPr lang="es-ES" sz="3200" dirty="0"/>
          </a:p>
        </p:txBody>
      </p:sp>
      <p:graphicFrame>
        <p:nvGraphicFramePr>
          <p:cNvPr id="4" name="3 Tabla"/>
          <p:cNvGraphicFramePr>
            <a:graphicFrameLocks noGrp="1"/>
          </p:cNvGraphicFramePr>
          <p:nvPr>
            <p:extLst>
              <p:ext uri="{D42A27DB-BD31-4B8C-83A1-F6EECF244321}">
                <p14:modId xmlns:p14="http://schemas.microsoft.com/office/powerpoint/2010/main" val="3423292163"/>
              </p:ext>
            </p:extLst>
          </p:nvPr>
        </p:nvGraphicFramePr>
        <p:xfrm>
          <a:off x="12087225" y="5228532"/>
          <a:ext cx="9201150" cy="5674605"/>
        </p:xfrm>
        <a:graphic>
          <a:graphicData uri="http://schemas.openxmlformats.org/drawingml/2006/table">
            <a:tbl>
              <a:tblPr firstRow="1" firstCol="1" bandRow="1">
                <a:tableStyleId>{7DF18680-E054-41AD-8BC1-D1AEF772440D}</a:tableStyleId>
              </a:tblPr>
              <a:tblGrid>
                <a:gridCol w="5064724">
                  <a:extLst>
                    <a:ext uri="{9D8B030D-6E8A-4147-A177-3AD203B41FA5}">
                      <a16:colId xmlns="" xmlns:a16="http://schemas.microsoft.com/office/drawing/2014/main" val="20000"/>
                    </a:ext>
                  </a:extLst>
                </a:gridCol>
                <a:gridCol w="2046891">
                  <a:extLst>
                    <a:ext uri="{9D8B030D-6E8A-4147-A177-3AD203B41FA5}">
                      <a16:colId xmlns="" xmlns:a16="http://schemas.microsoft.com/office/drawing/2014/main" val="20001"/>
                    </a:ext>
                  </a:extLst>
                </a:gridCol>
                <a:gridCol w="2089535">
                  <a:extLst>
                    <a:ext uri="{9D8B030D-6E8A-4147-A177-3AD203B41FA5}">
                      <a16:colId xmlns="" xmlns:a16="http://schemas.microsoft.com/office/drawing/2014/main" val="20002"/>
                    </a:ext>
                  </a:extLst>
                </a:gridCol>
              </a:tblGrid>
              <a:tr h="493868">
                <a:tc gridSpan="3">
                  <a:txBody>
                    <a:bodyPr/>
                    <a:lstStyle/>
                    <a:p>
                      <a:pPr algn="ctr">
                        <a:lnSpc>
                          <a:spcPct val="107000"/>
                        </a:lnSpc>
                        <a:spcAft>
                          <a:spcPts val="0"/>
                        </a:spcAft>
                      </a:pPr>
                      <a:r>
                        <a:rPr lang="es-ES" sz="3200" dirty="0">
                          <a:effectLst/>
                        </a:rPr>
                        <a:t>BRECHA DE TALENTO HUMANO</a:t>
                      </a:r>
                      <a:endParaRPr lang="es-ES" sz="3200" dirty="0">
                        <a:effectLst/>
                        <a:latin typeface="Calibri"/>
                        <a:ea typeface="Calibri"/>
                        <a:cs typeface="Cambria"/>
                      </a:endParaRPr>
                    </a:p>
                  </a:txBody>
                  <a:tcPr marL="68580" marR="68580" marT="0" marB="0"/>
                </a:tc>
                <a:tc hMerge="1">
                  <a:txBody>
                    <a:bodyPr/>
                    <a:lstStyle/>
                    <a:p>
                      <a:pPr>
                        <a:lnSpc>
                          <a:spcPct val="107000"/>
                        </a:lnSpc>
                      </a:pPr>
                      <a:endParaRPr lang="es-ES" sz="3200">
                        <a:effectLst/>
                        <a:latin typeface="Cambria"/>
                        <a:ea typeface="Cambria"/>
                        <a:cs typeface="Cambria"/>
                      </a:endParaRPr>
                    </a:p>
                  </a:txBody>
                  <a:tcPr marL="68580" marR="68580" marT="0" marB="0"/>
                </a:tc>
                <a:tc hMerge="1">
                  <a:txBody>
                    <a:bodyPr/>
                    <a:lstStyle/>
                    <a:p>
                      <a:pPr>
                        <a:lnSpc>
                          <a:spcPct val="107000"/>
                        </a:lnSpc>
                      </a:pPr>
                      <a:endParaRPr lang="es-ES" sz="3200" dirty="0">
                        <a:effectLst/>
                        <a:latin typeface="Cambria"/>
                        <a:ea typeface="Cambria"/>
                        <a:cs typeface="Cambria"/>
                      </a:endParaRPr>
                    </a:p>
                  </a:txBody>
                  <a:tcPr marL="68580" marR="68580" marT="0" marB="0"/>
                </a:tc>
                <a:extLst>
                  <a:ext uri="{0D108BD9-81ED-4DB2-BD59-A6C34878D82A}">
                    <a16:rowId xmlns="" xmlns:a16="http://schemas.microsoft.com/office/drawing/2014/main" val="10000"/>
                  </a:ext>
                </a:extLst>
              </a:tr>
              <a:tr h="493868">
                <a:tc>
                  <a:txBody>
                    <a:bodyPr/>
                    <a:lstStyle/>
                    <a:p>
                      <a:pPr>
                        <a:lnSpc>
                          <a:spcPct val="107000"/>
                        </a:lnSpc>
                      </a:pPr>
                      <a:endParaRPr lang="es-ES" sz="3200">
                        <a:effectLst/>
                        <a:latin typeface="Cambria"/>
                        <a:ea typeface="Cambria"/>
                        <a:cs typeface="Cambria"/>
                      </a:endParaRPr>
                    </a:p>
                  </a:txBody>
                  <a:tcPr marL="68580" marR="68580" marT="0" marB="0"/>
                </a:tc>
                <a:tc>
                  <a:txBody>
                    <a:bodyPr/>
                    <a:lstStyle/>
                    <a:p>
                      <a:pPr>
                        <a:lnSpc>
                          <a:spcPct val="107000"/>
                        </a:lnSpc>
                      </a:pPr>
                      <a:endParaRPr lang="es-ES" sz="3200">
                        <a:effectLst/>
                        <a:latin typeface="Cambria"/>
                        <a:ea typeface="Cambria"/>
                        <a:cs typeface="Cambria"/>
                      </a:endParaRPr>
                    </a:p>
                  </a:txBody>
                  <a:tcPr marL="68580" marR="68580" marT="0" marB="0"/>
                </a:tc>
                <a:tc>
                  <a:txBody>
                    <a:bodyPr/>
                    <a:lstStyle/>
                    <a:p>
                      <a:pPr>
                        <a:lnSpc>
                          <a:spcPct val="107000"/>
                        </a:lnSpc>
                      </a:pPr>
                      <a:endParaRPr lang="es-ES" sz="3200">
                        <a:effectLst/>
                        <a:latin typeface="Cambria"/>
                        <a:ea typeface="Cambria"/>
                        <a:cs typeface="Cambria"/>
                      </a:endParaRPr>
                    </a:p>
                  </a:txBody>
                  <a:tcPr marL="68580" marR="68580" marT="0" marB="0"/>
                </a:tc>
                <a:extLst>
                  <a:ext uri="{0D108BD9-81ED-4DB2-BD59-A6C34878D82A}">
                    <a16:rowId xmlns="" xmlns:a16="http://schemas.microsoft.com/office/drawing/2014/main" val="10001"/>
                  </a:ext>
                </a:extLst>
              </a:tr>
              <a:tr h="2021704">
                <a:tc>
                  <a:txBody>
                    <a:bodyPr/>
                    <a:lstStyle/>
                    <a:p>
                      <a:pPr algn="ctr">
                        <a:lnSpc>
                          <a:spcPct val="107000"/>
                        </a:lnSpc>
                        <a:spcAft>
                          <a:spcPts val="0"/>
                        </a:spcAft>
                      </a:pPr>
                      <a:r>
                        <a:rPr lang="es-ES" sz="3200" dirty="0">
                          <a:effectLst/>
                        </a:rPr>
                        <a:t>Nivel Ocupacional</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a:effectLst/>
                        </a:rPr>
                        <a:t>Número de Personal Requerido</a:t>
                      </a:r>
                      <a:endParaRPr lang="es-ES" sz="3200">
                        <a:effectLst/>
                        <a:latin typeface="Calibri"/>
                        <a:ea typeface="Calibri"/>
                        <a:cs typeface="Cambria"/>
                      </a:endParaRPr>
                    </a:p>
                  </a:txBody>
                  <a:tcPr marL="68580" marR="68580" marT="0" marB="0"/>
                </a:tc>
                <a:tc>
                  <a:txBody>
                    <a:bodyPr/>
                    <a:lstStyle/>
                    <a:p>
                      <a:pPr algn="ctr">
                        <a:lnSpc>
                          <a:spcPct val="107000"/>
                        </a:lnSpc>
                        <a:spcAft>
                          <a:spcPts val="0"/>
                        </a:spcAft>
                      </a:pPr>
                      <a:r>
                        <a:rPr lang="es-ES" sz="3200" dirty="0">
                          <a:effectLst/>
                        </a:rPr>
                        <a:t>Porcentaje</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493868">
                <a:tc>
                  <a:txBody>
                    <a:bodyPr/>
                    <a:lstStyle/>
                    <a:p>
                      <a:pPr>
                        <a:lnSpc>
                          <a:spcPct val="107000"/>
                        </a:lnSpc>
                        <a:spcAft>
                          <a:spcPts val="0"/>
                        </a:spcAft>
                      </a:pPr>
                      <a:r>
                        <a:rPr lang="es-ES" sz="3200">
                          <a:effectLst/>
                        </a:rPr>
                        <a:t>NJS</a:t>
                      </a:r>
                      <a:endParaRPr lang="es-ES" sz="3200">
                        <a:effectLst/>
                        <a:latin typeface="Calibri"/>
                        <a:ea typeface="Calibri"/>
                        <a:cs typeface="Cambria"/>
                      </a:endParaRPr>
                    </a:p>
                  </a:txBody>
                  <a:tcPr marL="68580" marR="68580" marT="0" marB="0"/>
                </a:tc>
                <a:tc>
                  <a:txBody>
                    <a:bodyPr/>
                    <a:lstStyle/>
                    <a:p>
                      <a:pPr algn="ctr">
                        <a:lnSpc>
                          <a:spcPct val="107000"/>
                        </a:lnSpc>
                        <a:spcAft>
                          <a:spcPts val="0"/>
                        </a:spcAft>
                      </a:pPr>
                      <a:r>
                        <a:rPr lang="es-ES" sz="3200">
                          <a:effectLst/>
                        </a:rPr>
                        <a:t>1</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S" sz="3200">
                          <a:effectLst/>
                        </a:rPr>
                        <a:t>0%</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493868">
                <a:tc>
                  <a:txBody>
                    <a:bodyPr/>
                    <a:lstStyle/>
                    <a:p>
                      <a:pPr>
                        <a:lnSpc>
                          <a:spcPct val="107000"/>
                        </a:lnSpc>
                        <a:spcAft>
                          <a:spcPts val="0"/>
                        </a:spcAft>
                      </a:pPr>
                      <a:r>
                        <a:rPr lang="es-ES" sz="3200" dirty="0">
                          <a:effectLst/>
                        </a:rPr>
                        <a:t>Profesional de la Salud</a:t>
                      </a:r>
                      <a:endParaRPr lang="es-ES" sz="3200" dirty="0">
                        <a:effectLst/>
                        <a:latin typeface="Calibri"/>
                        <a:ea typeface="Calibri"/>
                        <a:cs typeface="Cambria"/>
                      </a:endParaRPr>
                    </a:p>
                  </a:txBody>
                  <a:tcPr marL="68580" marR="68580" marT="0" marB="0"/>
                </a:tc>
                <a:tc>
                  <a:txBody>
                    <a:bodyPr/>
                    <a:lstStyle/>
                    <a:p>
                      <a:pPr algn="ctr">
                        <a:lnSpc>
                          <a:spcPct val="107000"/>
                        </a:lnSpc>
                        <a:spcAft>
                          <a:spcPts val="0"/>
                        </a:spcAft>
                      </a:pPr>
                      <a:r>
                        <a:rPr lang="es-ES" sz="3200">
                          <a:effectLst/>
                        </a:rPr>
                        <a:t>294</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S" sz="3200">
                          <a:effectLst/>
                        </a:rPr>
                        <a:t>81%</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493868">
                <a:tc>
                  <a:txBody>
                    <a:bodyPr/>
                    <a:lstStyle/>
                    <a:p>
                      <a:pPr>
                        <a:lnSpc>
                          <a:spcPct val="107000"/>
                        </a:lnSpc>
                        <a:spcAft>
                          <a:spcPts val="0"/>
                        </a:spcAft>
                      </a:pPr>
                      <a:r>
                        <a:rPr lang="es-ES" sz="3200">
                          <a:effectLst/>
                        </a:rPr>
                        <a:t>Administrativo</a:t>
                      </a:r>
                      <a:endParaRPr lang="es-ES" sz="3200">
                        <a:effectLst/>
                        <a:latin typeface="Calibri"/>
                        <a:ea typeface="Calibri"/>
                        <a:cs typeface="Cambria"/>
                      </a:endParaRPr>
                    </a:p>
                  </a:txBody>
                  <a:tcPr marL="68580" marR="68580" marT="0" marB="0"/>
                </a:tc>
                <a:tc>
                  <a:txBody>
                    <a:bodyPr/>
                    <a:lstStyle/>
                    <a:p>
                      <a:pPr algn="ctr">
                        <a:lnSpc>
                          <a:spcPct val="107000"/>
                        </a:lnSpc>
                        <a:spcAft>
                          <a:spcPts val="0"/>
                        </a:spcAft>
                      </a:pPr>
                      <a:r>
                        <a:rPr lang="es-ES" sz="3200">
                          <a:effectLst/>
                        </a:rPr>
                        <a:t>45</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S" sz="3200">
                          <a:effectLst/>
                        </a:rPr>
                        <a:t>12%</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r h="493868">
                <a:tc>
                  <a:txBody>
                    <a:bodyPr/>
                    <a:lstStyle/>
                    <a:p>
                      <a:pPr>
                        <a:lnSpc>
                          <a:spcPct val="107000"/>
                        </a:lnSpc>
                        <a:spcAft>
                          <a:spcPts val="0"/>
                        </a:spcAft>
                      </a:pPr>
                      <a:r>
                        <a:rPr lang="es-ES" sz="3200">
                          <a:effectLst/>
                        </a:rPr>
                        <a:t>Código del Trabajo</a:t>
                      </a:r>
                      <a:endParaRPr lang="es-ES" sz="3200">
                        <a:effectLst/>
                        <a:latin typeface="Calibri"/>
                        <a:ea typeface="Calibri"/>
                        <a:cs typeface="Cambria"/>
                      </a:endParaRPr>
                    </a:p>
                  </a:txBody>
                  <a:tcPr marL="68580" marR="68580" marT="0" marB="0"/>
                </a:tc>
                <a:tc>
                  <a:txBody>
                    <a:bodyPr/>
                    <a:lstStyle/>
                    <a:p>
                      <a:pPr algn="ctr">
                        <a:lnSpc>
                          <a:spcPct val="107000"/>
                        </a:lnSpc>
                        <a:spcAft>
                          <a:spcPts val="0"/>
                        </a:spcAft>
                      </a:pPr>
                      <a:r>
                        <a:rPr lang="es-ES" sz="3200">
                          <a:effectLst/>
                        </a:rPr>
                        <a:t>23</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S" sz="3200">
                          <a:effectLst/>
                        </a:rPr>
                        <a:t>6%</a:t>
                      </a:r>
                      <a:endParaRPr lang="es-ES" sz="3200">
                        <a:effectLst/>
                        <a:latin typeface="Calibri"/>
                        <a:ea typeface="Calibri"/>
                        <a:cs typeface="Cambria"/>
                      </a:endParaRPr>
                    </a:p>
                  </a:txBody>
                  <a:tcPr marL="68580" marR="68580" marT="0" marB="0"/>
                </a:tc>
                <a:extLst>
                  <a:ext uri="{0D108BD9-81ED-4DB2-BD59-A6C34878D82A}">
                    <a16:rowId xmlns="" xmlns:a16="http://schemas.microsoft.com/office/drawing/2014/main" val="10006"/>
                  </a:ext>
                </a:extLst>
              </a:tr>
              <a:tr h="493868">
                <a:tc>
                  <a:txBody>
                    <a:bodyPr/>
                    <a:lstStyle/>
                    <a:p>
                      <a:pPr>
                        <a:lnSpc>
                          <a:spcPct val="107000"/>
                        </a:lnSpc>
                      </a:pPr>
                      <a:endParaRPr lang="es-ES" sz="3200" dirty="0">
                        <a:effectLst/>
                        <a:latin typeface="Cambria"/>
                        <a:ea typeface="Cambria"/>
                        <a:cs typeface="Cambria"/>
                      </a:endParaRPr>
                    </a:p>
                  </a:txBody>
                  <a:tcPr marL="68580" marR="68580" marT="0" marB="0"/>
                </a:tc>
                <a:tc>
                  <a:txBody>
                    <a:bodyPr/>
                    <a:lstStyle/>
                    <a:p>
                      <a:pPr algn="ctr">
                        <a:lnSpc>
                          <a:spcPct val="107000"/>
                        </a:lnSpc>
                        <a:spcAft>
                          <a:spcPts val="0"/>
                        </a:spcAft>
                      </a:pPr>
                      <a:r>
                        <a:rPr lang="es-ES" sz="3200">
                          <a:effectLst/>
                        </a:rPr>
                        <a:t>363</a:t>
                      </a:r>
                      <a:endParaRPr lang="es-ES" sz="3200">
                        <a:effectLst/>
                        <a:latin typeface="Calibri"/>
                        <a:ea typeface="Calibri"/>
                        <a:cs typeface="Cambria"/>
                      </a:endParaRPr>
                    </a:p>
                  </a:txBody>
                  <a:tcPr marL="68580" marR="68580" marT="0" marB="0"/>
                </a:tc>
                <a:tc>
                  <a:txBody>
                    <a:bodyPr/>
                    <a:lstStyle/>
                    <a:p>
                      <a:pPr algn="r">
                        <a:lnSpc>
                          <a:spcPct val="107000"/>
                        </a:lnSpc>
                        <a:spcAft>
                          <a:spcPts val="0"/>
                        </a:spcAft>
                      </a:pPr>
                      <a:r>
                        <a:rPr lang="es-ES" sz="3200" dirty="0">
                          <a:effectLst/>
                        </a:rPr>
                        <a:t>100%</a:t>
                      </a:r>
                      <a:endParaRPr lang="es-ES" sz="3200" dirty="0">
                        <a:effectLst/>
                        <a:latin typeface="Calibri"/>
                        <a:ea typeface="Calibri"/>
                        <a:cs typeface="Cambria"/>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672181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15714" y="0"/>
            <a:ext cx="24153670" cy="13862050"/>
          </a:xfrm>
          <a:prstGeom prst="rect">
            <a:avLst/>
          </a:prstGeom>
        </p:spPr>
      </p:pic>
      <p:pic>
        <p:nvPicPr>
          <p:cNvPr id="2" name="Imagen 1">
            <a:extLst>
              <a:ext uri="{FF2B5EF4-FFF2-40B4-BE49-F238E27FC236}">
                <a16:creationId xmlns="" xmlns:a16="http://schemas.microsoft.com/office/drawing/2014/main" id="{9F06D0AE-2CA3-4A5B-BCB1-D27ADED345CF}"/>
              </a:ext>
            </a:extLst>
          </p:cNvPr>
          <p:cNvPicPr>
            <a:picLocks noChangeAspect="1"/>
          </p:cNvPicPr>
          <p:nvPr/>
        </p:nvPicPr>
        <p:blipFill>
          <a:blip r:embed="rId3"/>
          <a:stretch>
            <a:fillRect/>
          </a:stretch>
        </p:blipFill>
        <p:spPr>
          <a:xfrm>
            <a:off x="316" y="-78378"/>
            <a:ext cx="24121429" cy="13862050"/>
          </a:xfrm>
          <a:prstGeom prst="rect">
            <a:avLst/>
          </a:prstGeom>
        </p:spPr>
      </p:pic>
      <p:sp>
        <p:nvSpPr>
          <p:cNvPr id="12" name="Título 1">
            <a:extLst>
              <a:ext uri="{FF2B5EF4-FFF2-40B4-BE49-F238E27FC236}">
                <a16:creationId xmlns="" xmlns:a16="http://schemas.microsoft.com/office/drawing/2014/main" id="{CB878687-67B4-423F-B985-5B7305AE2D65}"/>
              </a:ext>
            </a:extLst>
          </p:cNvPr>
          <p:cNvSpPr txBox="1">
            <a:spLocks/>
          </p:cNvSpPr>
          <p:nvPr/>
        </p:nvSpPr>
        <p:spPr>
          <a:xfrm>
            <a:off x="905436" y="6389849"/>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200" b="1" dirty="0">
                <a:solidFill>
                  <a:schemeClr val="tx2">
                    <a:lumMod val="50000"/>
                  </a:schemeClr>
                </a:solidFill>
                <a:latin typeface="Arial"/>
                <a:cs typeface="Arial"/>
              </a:rPr>
              <a:t>CONCLUSIONES</a:t>
            </a:r>
          </a:p>
        </p:txBody>
      </p:sp>
      <p:sp>
        <p:nvSpPr>
          <p:cNvPr id="7" name="Título 1"/>
          <p:cNvSpPr txBox="1">
            <a:spLocks/>
          </p:cNvSpPr>
          <p:nvPr/>
        </p:nvSpPr>
        <p:spPr>
          <a:xfrm>
            <a:off x="905435" y="1079574"/>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200" b="1" dirty="0">
                <a:solidFill>
                  <a:schemeClr val="tx2">
                    <a:lumMod val="50000"/>
                  </a:schemeClr>
                </a:solidFill>
                <a:latin typeface="Arial"/>
                <a:cs typeface="Arial"/>
              </a:rPr>
              <a:t>NUDOS CRITICOS</a:t>
            </a:r>
          </a:p>
        </p:txBody>
      </p:sp>
      <p:sp>
        <p:nvSpPr>
          <p:cNvPr id="8" name="7 Rectángulo"/>
          <p:cNvSpPr/>
          <p:nvPr/>
        </p:nvSpPr>
        <p:spPr>
          <a:xfrm>
            <a:off x="905435" y="6931024"/>
            <a:ext cx="21189604" cy="4832092"/>
          </a:xfrm>
          <a:prstGeom prst="rect">
            <a:avLst/>
          </a:prstGeom>
        </p:spPr>
        <p:txBody>
          <a:bodyPr wrap="square">
            <a:spAutoFit/>
          </a:bodyPr>
          <a:lstStyle/>
          <a:p>
            <a:pPr algn="just"/>
            <a:endParaRPr lang="es-ES" sz="2800" dirty="0"/>
          </a:p>
          <a:p>
            <a:pPr marL="457200" lvl="0" indent="-457200" algn="just">
              <a:buFont typeface="Arial" pitchFamily="34" charset="0"/>
              <a:buChar char="•"/>
            </a:pPr>
            <a:r>
              <a:rPr lang="es-EC" sz="2800" dirty="0"/>
              <a:t>Existe una gran predisposición al trabajo por parte del personal tanto de profesionales de la salud como de personal administrativo y de trabajadores quienes laboran muchas veces en condiciones no favorables debido a la infraestructura física actual que ocupamos y que pronto gracias a las gestiones del Gobierno Nacional cambiaran drásticamente en favor tanto de los miembros de la institución como de los usuarios quienes recibiremos nuevas instalaciones sanitarias las cuales solventaran favorablemente los requerimientos de salud de nuestros conciudadanos.</a:t>
            </a:r>
            <a:endParaRPr lang="es-ES" sz="2800" dirty="0"/>
          </a:p>
          <a:p>
            <a:pPr algn="just"/>
            <a:r>
              <a:rPr lang="es-EC" sz="2800" dirty="0"/>
              <a:t> </a:t>
            </a:r>
            <a:endParaRPr lang="es-ES" sz="2800" dirty="0"/>
          </a:p>
          <a:p>
            <a:pPr marL="457200" lvl="0" indent="-457200" algn="just">
              <a:buFont typeface="Arial" pitchFamily="34" charset="0"/>
              <a:buChar char="•"/>
            </a:pPr>
            <a:r>
              <a:rPr lang="es-ES" sz="2800" dirty="0"/>
              <a:t>El Hospital General Miguel H. Alcívar durante el periodo 2021 ha presentado ante nuestras autoridades superiores los informes técnicos y sustentos pertinentes requeridos que certifican la necesidad institucional que poseemos de cubrir la brecha de talento humano existente tanto en las condiciones actuales como </a:t>
            </a:r>
            <a:r>
              <a:rPr lang="es-ES" sz="2800" dirty="0" smtClean="0"/>
              <a:t>las </a:t>
            </a:r>
            <a:r>
              <a:rPr lang="es-ES" sz="2800" dirty="0"/>
              <a:t>que se </a:t>
            </a:r>
            <a:r>
              <a:rPr lang="es-ES" sz="2800" dirty="0" smtClean="0"/>
              <a:t>generen </a:t>
            </a:r>
            <a:r>
              <a:rPr lang="es-ES" sz="2800" dirty="0"/>
              <a:t>por el incremento de áreas y servicios a cubrir en el nuevo </a:t>
            </a:r>
            <a:r>
              <a:rPr lang="es-ES" sz="2800" dirty="0" smtClean="0"/>
              <a:t>hospital </a:t>
            </a:r>
            <a:r>
              <a:rPr lang="es-ES" sz="2800" dirty="0"/>
              <a:t>una vez que entre en </a:t>
            </a:r>
            <a:r>
              <a:rPr lang="es-ES" sz="2800" dirty="0" smtClean="0"/>
              <a:t>funcionamiento, </a:t>
            </a:r>
            <a:r>
              <a:rPr lang="es-ES" sz="2800" dirty="0"/>
              <a:t>esperando que se dé pronta respuesta favorable a los requerimientos planteados.</a:t>
            </a:r>
          </a:p>
        </p:txBody>
      </p:sp>
      <p:sp>
        <p:nvSpPr>
          <p:cNvPr id="4" name="3 CuadroTexto"/>
          <p:cNvSpPr txBox="1"/>
          <p:nvPr/>
        </p:nvSpPr>
        <p:spPr>
          <a:xfrm>
            <a:off x="905436" y="2098932"/>
            <a:ext cx="22031326" cy="4832092"/>
          </a:xfrm>
          <a:prstGeom prst="rect">
            <a:avLst/>
          </a:prstGeom>
          <a:noFill/>
        </p:spPr>
        <p:txBody>
          <a:bodyPr wrap="square" rtlCol="0">
            <a:spAutoFit/>
          </a:bodyPr>
          <a:lstStyle/>
          <a:p>
            <a:pPr marL="571500" lvl="0" indent="-571500" algn="just">
              <a:buFont typeface="Arial" pitchFamily="34" charset="0"/>
              <a:buChar char="•"/>
            </a:pPr>
            <a:r>
              <a:rPr lang="es-EC" sz="2800" dirty="0"/>
              <a:t>Actualmente el Hospital no cuenta con agua potable de la red pública y se abastece mediante tanqueros, que transportan el agua desde las cisternas del hospital caído hacia las cisternas de la contingencia con la colaboración del GAD DE SUCRE, Cuerpo de Bomberos y CONSEJO PROVINCIAL DE </a:t>
            </a:r>
            <a:r>
              <a:rPr lang="es-EC" sz="2800" dirty="0" smtClean="0"/>
              <a:t>MANABI.  </a:t>
            </a:r>
            <a:r>
              <a:rPr lang="es-EC" sz="2800" dirty="0"/>
              <a:t>E</a:t>
            </a:r>
            <a:r>
              <a:rPr lang="es-EC" sz="2800" dirty="0" smtClean="0"/>
              <a:t>l </a:t>
            </a:r>
            <a:r>
              <a:rPr lang="es-EC" sz="2800" dirty="0"/>
              <a:t>consumo promedio diario de agua potable es de 40m3 y tenemos un almacenamiento de 80m3 para una reserva de 48 horas.</a:t>
            </a:r>
          </a:p>
          <a:p>
            <a:pPr marL="457200" lvl="0" indent="-457200" algn="just">
              <a:buFont typeface="Arial" pitchFamily="34" charset="0"/>
              <a:buChar char="•"/>
            </a:pPr>
            <a:r>
              <a:rPr lang="es-EC" sz="2800" dirty="0"/>
              <a:t>El permiso de funcionamiento (ACESS) se encuentra en solicitud de renovación, el mismo que hasta la fecha no </a:t>
            </a:r>
            <a:r>
              <a:rPr lang="es-EC" sz="2800" dirty="0" smtClean="0"/>
              <a:t>ha sido otorgado </a:t>
            </a:r>
            <a:r>
              <a:rPr lang="es-EC" sz="2800" dirty="0"/>
              <a:t>porque el hospital se encuentra en contingencia y no cumple con lo requerido para un hospital de segundo </a:t>
            </a:r>
            <a:r>
              <a:rPr lang="es-EC" sz="2800" dirty="0" smtClean="0"/>
              <a:t>nivel, </a:t>
            </a:r>
            <a:r>
              <a:rPr lang="es-EC" sz="2800" dirty="0"/>
              <a:t>hasta que se construya el nuevo hospital </a:t>
            </a:r>
            <a:r>
              <a:rPr lang="es-EC" sz="2800" dirty="0" smtClean="0"/>
              <a:t>el tramite se  </a:t>
            </a:r>
            <a:r>
              <a:rPr lang="es-EC" sz="2800" dirty="0"/>
              <a:t>está renovando mensualmente por medio de </a:t>
            </a:r>
            <a:r>
              <a:rPr lang="es-EC" sz="2800" dirty="0" smtClean="0"/>
              <a:t>certificados de funcionamiento provisionales.</a:t>
            </a:r>
            <a:endParaRPr lang="es-ES" sz="2800" dirty="0"/>
          </a:p>
          <a:p>
            <a:pPr marL="457200" lvl="0" indent="-457200" algn="just">
              <a:buFont typeface="Arial" pitchFamily="34" charset="0"/>
              <a:buChar char="•"/>
            </a:pPr>
            <a:r>
              <a:rPr lang="es-EC" sz="2800" dirty="0"/>
              <a:t>Infraestructura no adecuada para brindar servicios hospitalarios</a:t>
            </a:r>
            <a:endParaRPr lang="es-ES" sz="2800" dirty="0"/>
          </a:p>
          <a:p>
            <a:pPr marL="571500" indent="-571500" algn="just">
              <a:buFont typeface="Arial" pitchFamily="34" charset="0"/>
              <a:buChar char="•"/>
            </a:pPr>
            <a:r>
              <a:rPr lang="es-ES" sz="2800" dirty="0" smtClean="0"/>
              <a:t>Falta de </a:t>
            </a:r>
            <a:r>
              <a:rPr lang="es-ES" sz="2800" dirty="0"/>
              <a:t>Talento Humano</a:t>
            </a:r>
          </a:p>
          <a:p>
            <a:pPr algn="just"/>
            <a:endParaRPr lang="es-ES" sz="2800" dirty="0"/>
          </a:p>
          <a:p>
            <a:pPr marL="571500" indent="-571500" algn="just">
              <a:buFont typeface="Arial" pitchFamily="34" charset="0"/>
              <a:buChar char="•"/>
            </a:pPr>
            <a:endParaRPr lang="es-ES" sz="2800" dirty="0"/>
          </a:p>
        </p:txBody>
      </p:sp>
    </p:spTree>
    <p:extLst>
      <p:ext uri="{BB962C8B-B14F-4D97-AF65-F5344CB8AC3E}">
        <p14:creationId xmlns:p14="http://schemas.microsoft.com/office/powerpoint/2010/main" val="3342317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14766" y="0"/>
            <a:ext cx="24153670" cy="13862050"/>
          </a:xfrm>
          <a:prstGeom prst="rect">
            <a:avLst/>
          </a:prstGeom>
        </p:spPr>
      </p:pic>
      <p:pic>
        <p:nvPicPr>
          <p:cNvPr id="3" name="Imagen 2">
            <a:extLst>
              <a:ext uri="{FF2B5EF4-FFF2-40B4-BE49-F238E27FC236}">
                <a16:creationId xmlns="" xmlns:a16="http://schemas.microsoft.com/office/drawing/2014/main" id="{51AB6282-E1C9-4270-B6E1-A356F2CC1DBB}"/>
              </a:ext>
            </a:extLst>
          </p:cNvPr>
          <p:cNvPicPr>
            <a:picLocks noChangeAspect="1"/>
          </p:cNvPicPr>
          <p:nvPr/>
        </p:nvPicPr>
        <p:blipFill>
          <a:blip r:embed="rId4"/>
          <a:stretch>
            <a:fillRect/>
          </a:stretch>
        </p:blipFill>
        <p:spPr>
          <a:xfrm>
            <a:off x="316" y="0"/>
            <a:ext cx="24121429" cy="13862050"/>
          </a:xfrm>
          <a:prstGeom prst="rect">
            <a:avLst/>
          </a:prstGeom>
        </p:spPr>
      </p:pic>
      <p:sp>
        <p:nvSpPr>
          <p:cNvPr id="2" name="Título 1"/>
          <p:cNvSpPr>
            <a:spLocks noGrp="1"/>
          </p:cNvSpPr>
          <p:nvPr>
            <p:ph type="ctrTitle"/>
          </p:nvPr>
        </p:nvSpPr>
        <p:spPr>
          <a:xfrm>
            <a:off x="521401" y="5301282"/>
            <a:ext cx="23081336" cy="2260014"/>
          </a:xfrm>
        </p:spPr>
        <p:txBody>
          <a:bodyPr>
            <a:normAutofit/>
          </a:bodyPr>
          <a:lstStyle/>
          <a:p>
            <a:r>
              <a:rPr lang="es-ES" sz="6000" b="1" dirty="0">
                <a:solidFill>
                  <a:schemeClr val="tx2">
                    <a:lumMod val="50000"/>
                  </a:schemeClr>
                </a:solidFill>
                <a:latin typeface="Arial"/>
                <a:cs typeface="Arial"/>
              </a:rPr>
              <a:t>EJE ESTRATÉGICO 8: </a:t>
            </a:r>
            <a:r>
              <a:rPr lang="es-EC" sz="6000" b="1" dirty="0">
                <a:solidFill>
                  <a:schemeClr val="tx2">
                    <a:lumMod val="50000"/>
                  </a:schemeClr>
                </a:solidFill>
                <a:latin typeface="Arial"/>
                <a:cs typeface="Arial"/>
              </a:rPr>
              <a:t>SISTEMAS DE INFORMACIÓN PARA LA SALUD</a:t>
            </a:r>
            <a:r>
              <a:rPr lang="es-ES" sz="6000" b="1" dirty="0">
                <a:solidFill>
                  <a:schemeClr val="tx2">
                    <a:lumMod val="50000"/>
                  </a:schemeClr>
                </a:solidFill>
                <a:latin typeface="Arial"/>
                <a:cs typeface="Arial"/>
              </a:rPr>
              <a:t> </a:t>
            </a:r>
          </a:p>
        </p:txBody>
      </p:sp>
    </p:spTree>
    <p:extLst>
      <p:ext uri="{BB962C8B-B14F-4D97-AF65-F5344CB8AC3E}">
        <p14:creationId xmlns:p14="http://schemas.microsoft.com/office/powerpoint/2010/main" val="3066294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14766" y="0"/>
            <a:ext cx="24153670" cy="13862050"/>
          </a:xfrm>
          <a:prstGeom prst="rect">
            <a:avLst/>
          </a:prstGeom>
        </p:spPr>
      </p:pic>
      <p:pic>
        <p:nvPicPr>
          <p:cNvPr id="2" name="Imagen 1">
            <a:extLst>
              <a:ext uri="{FF2B5EF4-FFF2-40B4-BE49-F238E27FC236}">
                <a16:creationId xmlns="" xmlns:a16="http://schemas.microsoft.com/office/drawing/2014/main" id="{52B7E728-D1F9-455A-8A42-FF950C976F8C}"/>
              </a:ext>
            </a:extLst>
          </p:cNvPr>
          <p:cNvPicPr>
            <a:picLocks noChangeAspect="1"/>
          </p:cNvPicPr>
          <p:nvPr/>
        </p:nvPicPr>
        <p:blipFill>
          <a:blip r:embed="rId4"/>
          <a:stretch>
            <a:fillRect/>
          </a:stretch>
        </p:blipFill>
        <p:spPr>
          <a:xfrm>
            <a:off x="316" y="0"/>
            <a:ext cx="24121429" cy="13862050"/>
          </a:xfrm>
          <a:prstGeom prst="rect">
            <a:avLst/>
          </a:prstGeom>
        </p:spPr>
      </p:pic>
      <p:sp>
        <p:nvSpPr>
          <p:cNvPr id="7" name="Título 1"/>
          <p:cNvSpPr txBox="1">
            <a:spLocks/>
          </p:cNvSpPr>
          <p:nvPr/>
        </p:nvSpPr>
        <p:spPr>
          <a:xfrm>
            <a:off x="770185" y="1162126"/>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F331003D-135F-454C-A088-662F75604911}"/>
              </a:ext>
            </a:extLst>
          </p:cNvPr>
          <p:cNvSpPr txBox="1"/>
          <p:nvPr/>
        </p:nvSpPr>
        <p:spPr>
          <a:xfrm>
            <a:off x="1057568" y="11754876"/>
            <a:ext cx="14030032" cy="1200329"/>
          </a:xfrm>
          <a:prstGeom prst="rect">
            <a:avLst/>
          </a:prstGeom>
          <a:noFill/>
        </p:spPr>
        <p:txBody>
          <a:bodyPr wrap="square" rtlCol="0">
            <a:spAutoFit/>
          </a:bodyPr>
          <a:lstStyle/>
          <a:p>
            <a:r>
              <a:rPr lang="es-EC" sz="2400" b="1" dirty="0"/>
              <a:t>FUENTE: Plan Estratégico Institucional 2019-2021 / Sistemas de Información en Salud</a:t>
            </a:r>
          </a:p>
          <a:p>
            <a:r>
              <a:rPr lang="es-EC" sz="2400" b="1" dirty="0"/>
              <a:t>ELABORADO POR: Ing. </a:t>
            </a:r>
            <a:r>
              <a:rPr lang="es-EC" sz="2400" b="1" dirty="0" err="1"/>
              <a:t>Jhonny</a:t>
            </a:r>
            <a:r>
              <a:rPr lang="es-EC" sz="2400" b="1" dirty="0"/>
              <a:t> Zuleta Flores</a:t>
            </a:r>
          </a:p>
          <a:p>
            <a:r>
              <a:rPr lang="es-EC" sz="2400" b="1" dirty="0"/>
              <a:t>FECHA DE CORTE: 31/12/2021</a:t>
            </a:r>
          </a:p>
        </p:txBody>
      </p:sp>
      <p:graphicFrame>
        <p:nvGraphicFramePr>
          <p:cNvPr id="11" name="10 Tabla"/>
          <p:cNvGraphicFramePr>
            <a:graphicFrameLocks noGrp="1"/>
          </p:cNvGraphicFramePr>
          <p:nvPr>
            <p:extLst>
              <p:ext uri="{D42A27DB-BD31-4B8C-83A1-F6EECF244321}">
                <p14:modId xmlns:p14="http://schemas.microsoft.com/office/powerpoint/2010/main" val="3471219353"/>
              </p:ext>
            </p:extLst>
          </p:nvPr>
        </p:nvGraphicFramePr>
        <p:xfrm>
          <a:off x="1057568" y="3666457"/>
          <a:ext cx="21688132" cy="981456"/>
        </p:xfrm>
        <a:graphic>
          <a:graphicData uri="http://schemas.openxmlformats.org/drawingml/2006/table">
            <a:tbl>
              <a:tblPr>
                <a:tableStyleId>{69CF1AB2-1976-4502-BF36-3FF5EA218861}</a:tableStyleId>
              </a:tblPr>
              <a:tblGrid>
                <a:gridCol w="9594275">
                  <a:extLst>
                    <a:ext uri="{9D8B030D-6E8A-4147-A177-3AD203B41FA5}">
                      <a16:colId xmlns="" xmlns:a16="http://schemas.microsoft.com/office/drawing/2014/main" val="20000"/>
                    </a:ext>
                  </a:extLst>
                </a:gridCol>
                <a:gridCol w="12093857">
                  <a:extLst>
                    <a:ext uri="{9D8B030D-6E8A-4147-A177-3AD203B41FA5}">
                      <a16:colId xmlns="" xmlns:a16="http://schemas.microsoft.com/office/drawing/2014/main" val="20001"/>
                    </a:ext>
                  </a:extLst>
                </a:gridCol>
              </a:tblGrid>
              <a:tr h="59055">
                <a:tc gridSpan="2">
                  <a:txBody>
                    <a:bodyPr/>
                    <a:lstStyle/>
                    <a:p>
                      <a:pPr algn="just">
                        <a:lnSpc>
                          <a:spcPct val="115000"/>
                        </a:lnSpc>
                        <a:spcAft>
                          <a:spcPts val="0"/>
                        </a:spcAft>
                      </a:pPr>
                      <a:r>
                        <a:rPr lang="es-EC" sz="2800" b="1" dirty="0">
                          <a:effectLst/>
                        </a:rPr>
                        <a:t>Sistemas de Información relacionados con el control de medicamentos</a:t>
                      </a:r>
                      <a:endParaRPr lang="es-ES" sz="2800" b="1" dirty="0">
                        <a:effectLst/>
                        <a:latin typeface="Calibri"/>
                        <a:ea typeface="Calibri"/>
                        <a:cs typeface="Cambria"/>
                      </a:endParaRPr>
                    </a:p>
                  </a:txBody>
                  <a:tcPr marL="68580" marR="68580" marT="0" marB="0"/>
                </a:tc>
                <a:tc hMerge="1">
                  <a:txBody>
                    <a:bodyPr/>
                    <a:lstStyle/>
                    <a:p>
                      <a:endParaRPr lang="es-ES"/>
                    </a:p>
                  </a:txBody>
                  <a:tcPr/>
                </a:tc>
                <a:extLst>
                  <a:ext uri="{0D108BD9-81ED-4DB2-BD59-A6C34878D82A}">
                    <a16:rowId xmlns="" xmlns:a16="http://schemas.microsoft.com/office/drawing/2014/main" val="10000"/>
                  </a:ext>
                </a:extLst>
              </a:tr>
              <a:tr h="132080">
                <a:tc>
                  <a:txBody>
                    <a:bodyPr/>
                    <a:lstStyle/>
                    <a:p>
                      <a:pPr algn="just">
                        <a:lnSpc>
                          <a:spcPct val="115000"/>
                        </a:lnSpc>
                        <a:spcAft>
                          <a:spcPts val="0"/>
                        </a:spcAft>
                      </a:pPr>
                      <a:r>
                        <a:rPr lang="es-EC" sz="2800" dirty="0">
                          <a:effectLst/>
                        </a:rPr>
                        <a:t>Inventario de medicamentos (SGI)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Sistema para hacer seguimiento de existencias </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408982304"/>
              </p:ext>
            </p:extLst>
          </p:nvPr>
        </p:nvGraphicFramePr>
        <p:xfrm>
          <a:off x="1057568" y="4823607"/>
          <a:ext cx="21688132" cy="1962912"/>
        </p:xfrm>
        <a:graphic>
          <a:graphicData uri="http://schemas.openxmlformats.org/drawingml/2006/table">
            <a:tbl>
              <a:tblPr>
                <a:tableStyleId>{69CF1AB2-1976-4502-BF36-3FF5EA218861}</a:tableStyleId>
              </a:tblPr>
              <a:tblGrid>
                <a:gridCol w="8982965">
                  <a:extLst>
                    <a:ext uri="{9D8B030D-6E8A-4147-A177-3AD203B41FA5}">
                      <a16:colId xmlns="" xmlns:a16="http://schemas.microsoft.com/office/drawing/2014/main" val="20000"/>
                    </a:ext>
                  </a:extLst>
                </a:gridCol>
                <a:gridCol w="12705167">
                  <a:extLst>
                    <a:ext uri="{9D8B030D-6E8A-4147-A177-3AD203B41FA5}">
                      <a16:colId xmlns="" xmlns:a16="http://schemas.microsoft.com/office/drawing/2014/main" val="20001"/>
                    </a:ext>
                  </a:extLst>
                </a:gridCol>
              </a:tblGrid>
              <a:tr h="59055">
                <a:tc gridSpan="2">
                  <a:txBody>
                    <a:bodyPr/>
                    <a:lstStyle/>
                    <a:p>
                      <a:pPr algn="just">
                        <a:lnSpc>
                          <a:spcPct val="115000"/>
                        </a:lnSpc>
                        <a:spcAft>
                          <a:spcPts val="0"/>
                        </a:spcAft>
                      </a:pPr>
                      <a:r>
                        <a:rPr lang="es-EC" sz="2800" b="1" dirty="0">
                          <a:effectLst/>
                        </a:rPr>
                        <a:t>Sistemas de Información relacionados con la vigilancia epidemiológica </a:t>
                      </a:r>
                      <a:endParaRPr lang="es-ES" sz="2800" b="1" dirty="0">
                        <a:effectLst/>
                        <a:latin typeface="Calibri"/>
                        <a:ea typeface="Calibri"/>
                        <a:cs typeface="Cambria"/>
                      </a:endParaRPr>
                    </a:p>
                  </a:txBody>
                  <a:tcPr marL="68580" marR="68580" marT="0" marB="0"/>
                </a:tc>
                <a:tc hMerge="1">
                  <a:txBody>
                    <a:bodyPr/>
                    <a:lstStyle/>
                    <a:p>
                      <a:endParaRPr lang="es-ES"/>
                    </a:p>
                  </a:txBody>
                  <a:tcPr/>
                </a:tc>
                <a:extLst>
                  <a:ext uri="{0D108BD9-81ED-4DB2-BD59-A6C34878D82A}">
                    <a16:rowId xmlns="" xmlns:a16="http://schemas.microsoft.com/office/drawing/2014/main" val="10000"/>
                  </a:ext>
                </a:extLst>
              </a:tr>
              <a:tr h="132080">
                <a:tc>
                  <a:txBody>
                    <a:bodyPr/>
                    <a:lstStyle/>
                    <a:p>
                      <a:pPr algn="just">
                        <a:lnSpc>
                          <a:spcPct val="115000"/>
                        </a:lnSpc>
                        <a:spcAft>
                          <a:spcPts val="0"/>
                        </a:spcAft>
                      </a:pPr>
                      <a:r>
                        <a:rPr lang="es-EC" sz="2800" dirty="0">
                          <a:effectLst/>
                        </a:rPr>
                        <a:t>VIEPI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Sistema que permite realizar vigilancia epidemiológica a nivel nacional de diversos tipos </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205105">
                <a:tc>
                  <a:txBody>
                    <a:bodyPr/>
                    <a:lstStyle/>
                    <a:p>
                      <a:pPr algn="just">
                        <a:lnSpc>
                          <a:spcPct val="115000"/>
                        </a:lnSpc>
                        <a:spcAft>
                          <a:spcPts val="0"/>
                        </a:spcAft>
                      </a:pPr>
                      <a:r>
                        <a:rPr lang="es-EC" sz="2800" dirty="0">
                          <a:effectLst/>
                        </a:rPr>
                        <a:t>COVID-19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Sistema de monitoreo de pacientes con covid-19</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674907279"/>
              </p:ext>
            </p:extLst>
          </p:nvPr>
        </p:nvGraphicFramePr>
        <p:xfrm>
          <a:off x="1057568" y="6700032"/>
          <a:ext cx="21688132" cy="5066927"/>
        </p:xfrm>
        <a:graphic>
          <a:graphicData uri="http://schemas.openxmlformats.org/drawingml/2006/table">
            <a:tbl>
              <a:tblPr>
                <a:tableStyleId>{69CF1AB2-1976-4502-BF36-3FF5EA218861}</a:tableStyleId>
              </a:tblPr>
              <a:tblGrid>
                <a:gridCol w="9000832">
                  <a:extLst>
                    <a:ext uri="{9D8B030D-6E8A-4147-A177-3AD203B41FA5}">
                      <a16:colId xmlns="" xmlns:a16="http://schemas.microsoft.com/office/drawing/2014/main" val="20000"/>
                    </a:ext>
                  </a:extLst>
                </a:gridCol>
                <a:gridCol w="12687300">
                  <a:extLst>
                    <a:ext uri="{9D8B030D-6E8A-4147-A177-3AD203B41FA5}">
                      <a16:colId xmlns="" xmlns:a16="http://schemas.microsoft.com/office/drawing/2014/main" val="20001"/>
                    </a:ext>
                  </a:extLst>
                </a:gridCol>
              </a:tblGrid>
              <a:tr h="478645">
                <a:tc gridSpan="2">
                  <a:txBody>
                    <a:bodyPr/>
                    <a:lstStyle/>
                    <a:p>
                      <a:pPr algn="just">
                        <a:lnSpc>
                          <a:spcPct val="115000"/>
                        </a:lnSpc>
                        <a:spcAft>
                          <a:spcPts val="0"/>
                        </a:spcAft>
                      </a:pPr>
                      <a:r>
                        <a:rPr lang="es-EC" sz="2800" b="1" dirty="0">
                          <a:effectLst/>
                        </a:rPr>
                        <a:t>Sistemas de Información relacionados con la gestión administrativa</a:t>
                      </a:r>
                      <a:endParaRPr lang="es-ES" sz="2800" b="1" dirty="0">
                        <a:effectLst/>
                        <a:latin typeface="Calibri"/>
                        <a:ea typeface="Calibri"/>
                        <a:cs typeface="Cambria"/>
                      </a:endParaRPr>
                    </a:p>
                  </a:txBody>
                  <a:tcPr marL="68580" marR="68580" marT="0" marB="0"/>
                </a:tc>
                <a:tc hMerge="1">
                  <a:txBody>
                    <a:bodyPr/>
                    <a:lstStyle/>
                    <a:p>
                      <a:endParaRPr lang="es-ES"/>
                    </a:p>
                  </a:txBody>
                  <a:tcPr/>
                </a:tc>
                <a:extLst>
                  <a:ext uri="{0D108BD9-81ED-4DB2-BD59-A6C34878D82A}">
                    <a16:rowId xmlns="" xmlns:a16="http://schemas.microsoft.com/office/drawing/2014/main" val="10000"/>
                  </a:ext>
                </a:extLst>
              </a:tr>
              <a:tr h="1016933">
                <a:tc>
                  <a:txBody>
                    <a:bodyPr/>
                    <a:lstStyle/>
                    <a:p>
                      <a:pPr algn="just">
                        <a:lnSpc>
                          <a:spcPct val="115000"/>
                        </a:lnSpc>
                        <a:spcAft>
                          <a:spcPts val="0"/>
                        </a:spcAft>
                      </a:pPr>
                      <a:r>
                        <a:rPr lang="es-EC" sz="2800" dirty="0">
                          <a:effectLst/>
                        </a:rPr>
                        <a:t>Inventario Tecnológico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Sistema desconcentrado para registrar el inventario tecnológico, se utiliza para planificación de equipamiento a nivel nacional </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508467">
                <a:tc>
                  <a:txBody>
                    <a:bodyPr/>
                    <a:lstStyle/>
                    <a:p>
                      <a:pPr algn="just">
                        <a:lnSpc>
                          <a:spcPct val="115000"/>
                        </a:lnSpc>
                        <a:spcAft>
                          <a:spcPts val="0"/>
                        </a:spcAft>
                      </a:pPr>
                      <a:r>
                        <a:rPr lang="es-EC" sz="2800" dirty="0">
                          <a:effectLst/>
                        </a:rPr>
                        <a:t>Activos Fijos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Registro de activos fijos del MSP Planta central </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1016933">
                <a:tc>
                  <a:txBody>
                    <a:bodyPr/>
                    <a:lstStyle/>
                    <a:p>
                      <a:pPr algn="just">
                        <a:lnSpc>
                          <a:spcPct val="115000"/>
                        </a:lnSpc>
                        <a:spcAft>
                          <a:spcPts val="0"/>
                        </a:spcAft>
                      </a:pPr>
                      <a:r>
                        <a:rPr lang="es-EC" sz="2800" dirty="0">
                          <a:effectLst/>
                        </a:rPr>
                        <a:t>Sistema de Gestión Documental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Carga de documentación de unidades operativas y direcciones a nivel nacional </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1016933">
                <a:tc>
                  <a:txBody>
                    <a:bodyPr/>
                    <a:lstStyle/>
                    <a:p>
                      <a:pPr algn="just">
                        <a:lnSpc>
                          <a:spcPct val="115000"/>
                        </a:lnSpc>
                        <a:spcAft>
                          <a:spcPts val="0"/>
                        </a:spcAft>
                      </a:pPr>
                      <a:r>
                        <a:rPr lang="es-EC" sz="2800" dirty="0">
                          <a:effectLst/>
                        </a:rPr>
                        <a:t>SGI Tecnológico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Registro de equipos tecnológicos pertenecientes a los diferentes Establecimientos de Salud </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1016933">
                <a:tc>
                  <a:txBody>
                    <a:bodyPr/>
                    <a:lstStyle/>
                    <a:p>
                      <a:pPr algn="just">
                        <a:lnSpc>
                          <a:spcPct val="115000"/>
                        </a:lnSpc>
                        <a:spcAft>
                          <a:spcPts val="0"/>
                        </a:spcAft>
                      </a:pPr>
                      <a:r>
                        <a:rPr lang="es-EC" sz="2800" dirty="0" err="1">
                          <a:effectLst/>
                        </a:rPr>
                        <a:t>GeoSalud</a:t>
                      </a:r>
                      <a:r>
                        <a:rPr lang="es-EC" sz="2800" dirty="0">
                          <a:effectLst/>
                        </a:rPr>
                        <a:t> V3.0 </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Sistema de </a:t>
                      </a:r>
                      <a:r>
                        <a:rPr lang="es-EC" sz="2800" dirty="0" err="1">
                          <a:effectLst/>
                        </a:rPr>
                        <a:t>georeferenciación</a:t>
                      </a:r>
                      <a:r>
                        <a:rPr lang="es-EC" sz="2800" dirty="0">
                          <a:effectLst/>
                        </a:rPr>
                        <a:t>, base para la gestión de las unidades operativas, cuenta con una visualización en línea </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bl>
          </a:graphicData>
        </a:graphic>
      </p:graphicFrame>
      <p:sp>
        <p:nvSpPr>
          <p:cNvPr id="15" name="14 Rectángulo"/>
          <p:cNvSpPr/>
          <p:nvPr/>
        </p:nvSpPr>
        <p:spPr>
          <a:xfrm>
            <a:off x="1057568" y="2244477"/>
            <a:ext cx="21688132" cy="1384995"/>
          </a:xfrm>
          <a:prstGeom prst="rect">
            <a:avLst/>
          </a:prstGeom>
        </p:spPr>
        <p:txBody>
          <a:bodyPr wrap="square">
            <a:spAutoFit/>
          </a:bodyPr>
          <a:lstStyle/>
          <a:p>
            <a:pPr algn="just"/>
            <a:r>
              <a:rPr lang="es-EC" sz="2800" dirty="0"/>
              <a:t>La Unidad de Tecnologías de la Información y Comunicación del Hospital General Miguel H. Alcívar de Bahía de </a:t>
            </a:r>
            <a:r>
              <a:rPr lang="es-EC" sz="2800" dirty="0" err="1"/>
              <a:t>Caráquez</a:t>
            </a:r>
            <a:r>
              <a:rPr lang="es-EC" sz="2800" dirty="0"/>
              <a:t>, con el objetivo de automatizar procesos para la gestión de datos e información hospitalaria (médica y administrativa), viene utilizando desde hace varios años los sistemas informáticos que el ministerio de salud ha colocado a disposición progresivamente, tales como:</a:t>
            </a:r>
            <a:endParaRPr lang="es-ES" sz="2800" dirty="0"/>
          </a:p>
        </p:txBody>
      </p:sp>
    </p:spTree>
    <p:extLst>
      <p:ext uri="{BB962C8B-B14F-4D97-AF65-F5344CB8AC3E}">
        <p14:creationId xmlns:p14="http://schemas.microsoft.com/office/powerpoint/2010/main" val="1851803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09409A18-2AFC-4DD5-85D7-FE2C4565EA9C}"/>
              </a:ext>
            </a:extLst>
          </p:cNvPr>
          <p:cNvPicPr>
            <a:picLocks noChangeAspect="1"/>
          </p:cNvPicPr>
          <p:nvPr/>
        </p:nvPicPr>
        <p:blipFill>
          <a:blip r:embed="rId4"/>
          <a:stretch>
            <a:fillRect/>
          </a:stretch>
        </p:blipFill>
        <p:spPr>
          <a:xfrm>
            <a:off x="316" y="0"/>
            <a:ext cx="24121429" cy="13862050"/>
          </a:xfrm>
          <a:prstGeom prst="rect">
            <a:avLst/>
          </a:prstGeom>
        </p:spPr>
      </p:pic>
      <p:sp>
        <p:nvSpPr>
          <p:cNvPr id="8" name="Título 1"/>
          <p:cNvSpPr txBox="1">
            <a:spLocks/>
          </p:cNvSpPr>
          <p:nvPr/>
        </p:nvSpPr>
        <p:spPr>
          <a:xfrm>
            <a:off x="1241924" y="655475"/>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graphicFrame>
        <p:nvGraphicFramePr>
          <p:cNvPr id="6" name="5 Tabla"/>
          <p:cNvGraphicFramePr>
            <a:graphicFrameLocks noGrp="1"/>
          </p:cNvGraphicFramePr>
          <p:nvPr>
            <p:extLst>
              <p:ext uri="{D42A27DB-BD31-4B8C-83A1-F6EECF244321}">
                <p14:modId xmlns:p14="http://schemas.microsoft.com/office/powerpoint/2010/main" val="467385531"/>
              </p:ext>
            </p:extLst>
          </p:nvPr>
        </p:nvGraphicFramePr>
        <p:xfrm>
          <a:off x="1057568" y="2023576"/>
          <a:ext cx="21316950" cy="8903208"/>
        </p:xfrm>
        <a:graphic>
          <a:graphicData uri="http://schemas.openxmlformats.org/drawingml/2006/table">
            <a:tbl>
              <a:tblPr>
                <a:tableStyleId>{69CF1AB2-1976-4502-BF36-3FF5EA218861}</a:tableStyleId>
              </a:tblPr>
              <a:tblGrid>
                <a:gridCol w="8949751">
                  <a:extLst>
                    <a:ext uri="{9D8B030D-6E8A-4147-A177-3AD203B41FA5}">
                      <a16:colId xmlns="" xmlns:a16="http://schemas.microsoft.com/office/drawing/2014/main" val="20000"/>
                    </a:ext>
                  </a:extLst>
                </a:gridCol>
                <a:gridCol w="12367199">
                  <a:extLst>
                    <a:ext uri="{9D8B030D-6E8A-4147-A177-3AD203B41FA5}">
                      <a16:colId xmlns="" xmlns:a16="http://schemas.microsoft.com/office/drawing/2014/main" val="20001"/>
                    </a:ext>
                  </a:extLst>
                </a:gridCol>
              </a:tblGrid>
              <a:tr h="59055">
                <a:tc gridSpan="2">
                  <a:txBody>
                    <a:bodyPr/>
                    <a:lstStyle/>
                    <a:p>
                      <a:pPr algn="just">
                        <a:lnSpc>
                          <a:spcPct val="115000"/>
                        </a:lnSpc>
                        <a:spcAft>
                          <a:spcPts val="0"/>
                        </a:spcAft>
                      </a:pPr>
                      <a:r>
                        <a:rPr lang="es-EC" sz="3200" b="1" dirty="0">
                          <a:effectLst/>
                        </a:rPr>
                        <a:t>Sistemas de Información relacionados con la gestión técnica.</a:t>
                      </a:r>
                      <a:endParaRPr lang="es-ES" sz="3200" b="1" dirty="0">
                        <a:effectLst/>
                        <a:latin typeface="Calibri"/>
                        <a:ea typeface="Calibri"/>
                        <a:cs typeface="Cambria"/>
                      </a:endParaRPr>
                    </a:p>
                  </a:txBody>
                  <a:tcPr marL="68580" marR="68580" marT="0" marB="0"/>
                </a:tc>
                <a:tc hMerge="1">
                  <a:txBody>
                    <a:bodyPr/>
                    <a:lstStyle/>
                    <a:p>
                      <a:endParaRPr lang="es-ES"/>
                    </a:p>
                  </a:txBody>
                  <a:tcPr/>
                </a:tc>
                <a:extLst>
                  <a:ext uri="{0D108BD9-81ED-4DB2-BD59-A6C34878D82A}">
                    <a16:rowId xmlns="" xmlns:a16="http://schemas.microsoft.com/office/drawing/2014/main" val="10000"/>
                  </a:ext>
                </a:extLst>
              </a:tr>
              <a:tr h="132080">
                <a:tc>
                  <a:txBody>
                    <a:bodyPr/>
                    <a:lstStyle/>
                    <a:p>
                      <a:pPr algn="just">
                        <a:lnSpc>
                          <a:spcPct val="115000"/>
                        </a:lnSpc>
                        <a:spcAft>
                          <a:spcPts val="0"/>
                        </a:spcAft>
                      </a:pPr>
                      <a:r>
                        <a:rPr lang="es-EC" sz="2800">
                          <a:effectLst/>
                        </a:rPr>
                        <a:t>Correo Institucional Zimbra </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Servicio de red de envío y recepción de mensajes, así como de archivos adjuntos, mediante redes de comunicación electrónica.</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205740">
                <a:tc>
                  <a:txBody>
                    <a:bodyPr/>
                    <a:lstStyle/>
                    <a:p>
                      <a:pPr algn="just">
                        <a:lnSpc>
                          <a:spcPct val="115000"/>
                        </a:lnSpc>
                        <a:spcAft>
                          <a:spcPts val="0"/>
                        </a:spcAft>
                      </a:pPr>
                      <a:r>
                        <a:rPr lang="es-EC" sz="2800">
                          <a:effectLst/>
                        </a:rPr>
                        <a:t>Sistema de Gestión Documental Quipux </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Servicio de red de envío y recepción de mensajes oficiales, así como de archivos adjuntos, mediante redes de comunicación electrónica.</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351155">
                <a:tc>
                  <a:txBody>
                    <a:bodyPr/>
                    <a:lstStyle/>
                    <a:p>
                      <a:pPr algn="just">
                        <a:lnSpc>
                          <a:spcPct val="115000"/>
                        </a:lnSpc>
                        <a:spcAft>
                          <a:spcPts val="0"/>
                        </a:spcAft>
                      </a:pPr>
                      <a:r>
                        <a:rPr lang="es-EC" sz="2800">
                          <a:effectLst/>
                        </a:rPr>
                        <a:t>ESIGEF</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Sistema informático para pago de nómina de proveedores.</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131445">
                <a:tc>
                  <a:txBody>
                    <a:bodyPr/>
                    <a:lstStyle/>
                    <a:p>
                      <a:pPr algn="just">
                        <a:lnSpc>
                          <a:spcPct val="115000"/>
                        </a:lnSpc>
                        <a:spcAft>
                          <a:spcPts val="0"/>
                        </a:spcAft>
                      </a:pPr>
                      <a:r>
                        <a:rPr lang="es-EC" sz="2800">
                          <a:effectLst/>
                        </a:rPr>
                        <a:t>SPRYN</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Sistema informático para pago de nómina de sueldo. </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r h="131445">
                <a:tc>
                  <a:txBody>
                    <a:bodyPr/>
                    <a:lstStyle/>
                    <a:p>
                      <a:pPr algn="just">
                        <a:lnSpc>
                          <a:spcPct val="115000"/>
                        </a:lnSpc>
                        <a:spcAft>
                          <a:spcPts val="0"/>
                        </a:spcAft>
                      </a:pPr>
                      <a:r>
                        <a:rPr lang="es-EC" sz="2800">
                          <a:effectLst/>
                        </a:rPr>
                        <a:t>eByE</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Sistema informático de bienes y existencias.</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5"/>
                  </a:ext>
                </a:extLst>
              </a:tr>
              <a:tr h="131445">
                <a:tc>
                  <a:txBody>
                    <a:bodyPr/>
                    <a:lstStyle/>
                    <a:p>
                      <a:pPr algn="just">
                        <a:lnSpc>
                          <a:spcPct val="115000"/>
                        </a:lnSpc>
                        <a:spcAft>
                          <a:spcPts val="0"/>
                        </a:spcAft>
                      </a:pPr>
                      <a:r>
                        <a:rPr lang="es-EC" sz="2800">
                          <a:effectLst/>
                        </a:rPr>
                        <a:t>SIITH</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Sistema informático integrado de talento humano.</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6"/>
                  </a:ext>
                </a:extLst>
              </a:tr>
              <a:tr h="131445">
                <a:tc>
                  <a:txBody>
                    <a:bodyPr/>
                    <a:lstStyle/>
                    <a:p>
                      <a:pPr algn="just">
                        <a:lnSpc>
                          <a:spcPct val="115000"/>
                        </a:lnSpc>
                        <a:spcAft>
                          <a:spcPts val="0"/>
                        </a:spcAft>
                      </a:pPr>
                      <a:r>
                        <a:rPr lang="es-EC" sz="2800">
                          <a:effectLst/>
                        </a:rPr>
                        <a:t>Ushay</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Módulo informático facilitador de contratación pública.</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7"/>
                  </a:ext>
                </a:extLst>
              </a:tr>
              <a:tr h="131445">
                <a:tc>
                  <a:txBody>
                    <a:bodyPr/>
                    <a:lstStyle/>
                    <a:p>
                      <a:pPr algn="just">
                        <a:lnSpc>
                          <a:spcPct val="115000"/>
                        </a:lnSpc>
                        <a:spcAft>
                          <a:spcPts val="0"/>
                        </a:spcAft>
                      </a:pPr>
                      <a:r>
                        <a:rPr lang="es-EC" sz="2800">
                          <a:effectLst/>
                        </a:rPr>
                        <a:t>Facturación Electrónica SRI</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Módulo de facturación electrónica para la cobranza por la compra de servicios médicos que no posee el hospital dentro de la cartera de servicios.</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8"/>
                  </a:ext>
                </a:extLst>
              </a:tr>
              <a:tr h="131445">
                <a:tc>
                  <a:txBody>
                    <a:bodyPr/>
                    <a:lstStyle/>
                    <a:p>
                      <a:pPr algn="just">
                        <a:lnSpc>
                          <a:spcPct val="115000"/>
                        </a:lnSpc>
                        <a:spcAft>
                          <a:spcPts val="0"/>
                        </a:spcAft>
                      </a:pPr>
                      <a:r>
                        <a:rPr lang="es-EC" sz="2800" dirty="0">
                          <a:effectLst/>
                        </a:rPr>
                        <a:t>Tarjetero Índice</a:t>
                      </a:r>
                      <a:endParaRPr lang="es-ES" sz="2800" dirty="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Herramienta informática para el registro de datos personales y números de historia clínica de cada paciente.</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09"/>
                  </a:ext>
                </a:extLst>
              </a:tr>
              <a:tr h="131445">
                <a:tc>
                  <a:txBody>
                    <a:bodyPr/>
                    <a:lstStyle/>
                    <a:p>
                      <a:pPr algn="just">
                        <a:lnSpc>
                          <a:spcPct val="115000"/>
                        </a:lnSpc>
                        <a:spcAft>
                          <a:spcPts val="0"/>
                        </a:spcAft>
                      </a:pPr>
                      <a:r>
                        <a:rPr lang="es-EC" sz="2800">
                          <a:effectLst/>
                        </a:rPr>
                        <a:t>Agendamiento de Citas</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Sistema informático de agendamiento de citas médicas.</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10"/>
                  </a:ext>
                </a:extLst>
              </a:tr>
              <a:tr h="131445">
                <a:tc>
                  <a:txBody>
                    <a:bodyPr/>
                    <a:lstStyle/>
                    <a:p>
                      <a:pPr algn="just">
                        <a:lnSpc>
                          <a:spcPct val="115000"/>
                        </a:lnSpc>
                        <a:spcAft>
                          <a:spcPts val="0"/>
                        </a:spcAft>
                      </a:pPr>
                      <a:r>
                        <a:rPr lang="es-EC" sz="2800">
                          <a:effectLst/>
                        </a:rPr>
                        <a:t>Labint</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a:effectLst/>
                        </a:rPr>
                        <a:t>Sistema informático de Consulta de Exámenes de laboratorio clínico.</a:t>
                      </a:r>
                      <a:endParaRPr lang="es-ES" sz="2800">
                        <a:effectLst/>
                        <a:latin typeface="Calibri"/>
                        <a:ea typeface="Calibri"/>
                        <a:cs typeface="Cambria"/>
                      </a:endParaRPr>
                    </a:p>
                  </a:txBody>
                  <a:tcPr marL="68580" marR="68580" marT="0" marB="0"/>
                </a:tc>
                <a:extLst>
                  <a:ext uri="{0D108BD9-81ED-4DB2-BD59-A6C34878D82A}">
                    <a16:rowId xmlns="" xmlns:a16="http://schemas.microsoft.com/office/drawing/2014/main" val="10011"/>
                  </a:ext>
                </a:extLst>
              </a:tr>
              <a:tr h="131445">
                <a:tc>
                  <a:txBody>
                    <a:bodyPr/>
                    <a:lstStyle/>
                    <a:p>
                      <a:pPr algn="just">
                        <a:lnSpc>
                          <a:spcPct val="115000"/>
                        </a:lnSpc>
                        <a:spcAft>
                          <a:spcPts val="0"/>
                        </a:spcAft>
                      </a:pPr>
                      <a:r>
                        <a:rPr lang="es-EC" sz="2800">
                          <a:effectLst/>
                        </a:rPr>
                        <a:t>MicroDicom</a:t>
                      </a:r>
                      <a:endParaRPr lang="es-ES" sz="2800">
                        <a:effectLst/>
                        <a:latin typeface="Calibri"/>
                        <a:ea typeface="Calibri"/>
                        <a:cs typeface="Cambria"/>
                      </a:endParaRPr>
                    </a:p>
                  </a:txBody>
                  <a:tcPr marL="68580" marR="68580" marT="0" marB="0"/>
                </a:tc>
                <a:tc>
                  <a:txBody>
                    <a:bodyPr/>
                    <a:lstStyle/>
                    <a:p>
                      <a:pPr algn="just">
                        <a:lnSpc>
                          <a:spcPct val="115000"/>
                        </a:lnSpc>
                        <a:spcAft>
                          <a:spcPts val="0"/>
                        </a:spcAft>
                      </a:pPr>
                      <a:r>
                        <a:rPr lang="es-EC" sz="2800" dirty="0">
                          <a:effectLst/>
                        </a:rPr>
                        <a:t>Herramienta informática para la consulta de imágenes radiológicas en diferentes servicios médicos (Emergencia y Consultorios)</a:t>
                      </a:r>
                      <a:endParaRPr lang="es-ES" sz="2800" dirty="0">
                        <a:effectLst/>
                        <a:latin typeface="Calibri"/>
                        <a:ea typeface="Calibri"/>
                        <a:cs typeface="Cambria"/>
                      </a:endParaRPr>
                    </a:p>
                  </a:txBody>
                  <a:tcPr marL="68580" marR="68580" marT="0" marB="0"/>
                </a:tc>
                <a:extLst>
                  <a:ext uri="{0D108BD9-81ED-4DB2-BD59-A6C34878D82A}">
                    <a16:rowId xmlns="" xmlns:a16="http://schemas.microsoft.com/office/drawing/2014/main" val="10012"/>
                  </a:ext>
                </a:extLst>
              </a:tr>
            </a:tbl>
          </a:graphicData>
        </a:graphic>
      </p:graphicFrame>
      <p:sp>
        <p:nvSpPr>
          <p:cNvPr id="12" name="CuadroTexto 7">
            <a:extLst>
              <a:ext uri="{FF2B5EF4-FFF2-40B4-BE49-F238E27FC236}">
                <a16:creationId xmlns="" xmlns:a16="http://schemas.microsoft.com/office/drawing/2014/main" id="{F331003D-135F-454C-A088-662F75604911}"/>
              </a:ext>
            </a:extLst>
          </p:cNvPr>
          <p:cNvSpPr txBox="1"/>
          <p:nvPr/>
        </p:nvSpPr>
        <p:spPr>
          <a:xfrm>
            <a:off x="1057568" y="11097651"/>
            <a:ext cx="14030032" cy="1200329"/>
          </a:xfrm>
          <a:prstGeom prst="rect">
            <a:avLst/>
          </a:prstGeom>
          <a:noFill/>
        </p:spPr>
        <p:txBody>
          <a:bodyPr wrap="square" rtlCol="0">
            <a:spAutoFit/>
          </a:bodyPr>
          <a:lstStyle/>
          <a:p>
            <a:r>
              <a:rPr lang="es-EC" sz="2400" b="1" dirty="0"/>
              <a:t>FUENTE: Plan Estratégico Institucional 2019-2021 / Sistemas de Información en Salud</a:t>
            </a:r>
          </a:p>
          <a:p>
            <a:r>
              <a:rPr lang="es-EC" sz="2400" b="1" dirty="0"/>
              <a:t>ELABORADO POR: Ing. </a:t>
            </a:r>
            <a:r>
              <a:rPr lang="es-EC" sz="2400" b="1" dirty="0" err="1"/>
              <a:t>Jhonny</a:t>
            </a:r>
            <a:r>
              <a:rPr lang="es-EC" sz="2400" b="1" dirty="0"/>
              <a:t> Zuleta Flores</a:t>
            </a:r>
          </a:p>
          <a:p>
            <a:r>
              <a:rPr lang="es-EC" sz="2400" b="1" dirty="0"/>
              <a:t>FECHA DE CORTE: 31/12/2021</a:t>
            </a:r>
          </a:p>
        </p:txBody>
      </p:sp>
    </p:spTree>
    <p:extLst>
      <p:ext uri="{BB962C8B-B14F-4D97-AF65-F5344CB8AC3E}">
        <p14:creationId xmlns:p14="http://schemas.microsoft.com/office/powerpoint/2010/main" val="3279523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8ACA2014-9E81-4CAA-9A61-D532FE5F7F5E}"/>
              </a:ext>
            </a:extLst>
          </p:cNvPr>
          <p:cNvPicPr>
            <a:picLocks noChangeAspect="1"/>
          </p:cNvPicPr>
          <p:nvPr/>
        </p:nvPicPr>
        <p:blipFill>
          <a:blip r:embed="rId4"/>
          <a:stretch>
            <a:fillRect/>
          </a:stretch>
        </p:blipFill>
        <p:spPr>
          <a:xfrm>
            <a:off x="316" y="0"/>
            <a:ext cx="24121429" cy="13862050"/>
          </a:xfrm>
          <a:prstGeom prst="rect">
            <a:avLst/>
          </a:prstGeom>
        </p:spPr>
      </p:pic>
      <p:sp>
        <p:nvSpPr>
          <p:cNvPr id="11" name="Título 1">
            <a:extLst>
              <a:ext uri="{FF2B5EF4-FFF2-40B4-BE49-F238E27FC236}">
                <a16:creationId xmlns="" xmlns:a16="http://schemas.microsoft.com/office/drawing/2014/main" id="{FA166870-EB28-418B-A07F-A7488EE714D7}"/>
              </a:ext>
            </a:extLst>
          </p:cNvPr>
          <p:cNvSpPr txBox="1">
            <a:spLocks/>
          </p:cNvSpPr>
          <p:nvPr/>
        </p:nvSpPr>
        <p:spPr>
          <a:xfrm>
            <a:off x="1307270" y="6394500"/>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CONCLUSIONES</a:t>
            </a:r>
          </a:p>
        </p:txBody>
      </p:sp>
      <p:sp>
        <p:nvSpPr>
          <p:cNvPr id="7" name="Título 1"/>
          <p:cNvSpPr txBox="1">
            <a:spLocks/>
          </p:cNvSpPr>
          <p:nvPr/>
        </p:nvSpPr>
        <p:spPr>
          <a:xfrm>
            <a:off x="1307271" y="1082350"/>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NUDOS CRITICOS</a:t>
            </a:r>
          </a:p>
        </p:txBody>
      </p:sp>
      <p:sp>
        <p:nvSpPr>
          <p:cNvPr id="4" name="3 Rectángulo"/>
          <p:cNvSpPr/>
          <p:nvPr/>
        </p:nvSpPr>
        <p:spPr>
          <a:xfrm>
            <a:off x="929553" y="2362627"/>
            <a:ext cx="22231350" cy="4031873"/>
          </a:xfrm>
          <a:prstGeom prst="rect">
            <a:avLst/>
          </a:prstGeom>
        </p:spPr>
        <p:txBody>
          <a:bodyPr wrap="square">
            <a:spAutoFit/>
          </a:bodyPr>
          <a:lstStyle/>
          <a:p>
            <a:pPr marL="571500" lvl="0" indent="-571500" algn="just">
              <a:buFont typeface="Arial" pitchFamily="34" charset="0"/>
              <a:buChar char="•"/>
            </a:pPr>
            <a:r>
              <a:rPr lang="es-EC" sz="3200" dirty="0"/>
              <a:t>Falta de presupuesto dirigido específicamente para temas de modernización tecnológica a nivel nacional.</a:t>
            </a:r>
            <a:endParaRPr lang="es-ES" sz="3200" dirty="0"/>
          </a:p>
          <a:p>
            <a:pPr marL="571500" lvl="0" indent="-571500" algn="just">
              <a:buFont typeface="Arial" pitchFamily="34" charset="0"/>
              <a:buChar char="•"/>
            </a:pPr>
            <a:r>
              <a:rPr lang="es-EC" sz="3200" dirty="0"/>
              <a:t>Sistemas del Ministerio de Salud Pública del Ecuador siguen teniendo inconvenientes a diario, retrasando el registro de la producción y las atenciones que se realizan dentro de la casa de salud.</a:t>
            </a:r>
            <a:endParaRPr lang="es-ES" sz="3200" dirty="0"/>
          </a:p>
          <a:p>
            <a:pPr marL="571500" lvl="0" indent="-571500" algn="just">
              <a:buFont typeface="Arial" pitchFamily="34" charset="0"/>
              <a:buChar char="•"/>
            </a:pPr>
            <a:r>
              <a:rPr lang="es-EC" sz="3200" dirty="0"/>
              <a:t>Obsolescencia tecnológica debido al déficit presupuestario.</a:t>
            </a:r>
            <a:endParaRPr lang="es-ES" sz="3200" dirty="0"/>
          </a:p>
          <a:p>
            <a:pPr marL="571500" lvl="0" indent="-571500" algn="just">
              <a:buFont typeface="Arial" pitchFamily="34" charset="0"/>
              <a:buChar char="•"/>
            </a:pPr>
            <a:r>
              <a:rPr lang="es-EC" sz="3200" dirty="0"/>
              <a:t>Falta de capacitaciones y/o certificaciones sobre tecnologías usadas actualmente y enfocadas en salud para el personal especializado en TIC y para el personal de las diferentes áreas que conforman la institución.</a:t>
            </a:r>
            <a:endParaRPr lang="es-ES" sz="3200" dirty="0"/>
          </a:p>
          <a:p>
            <a:pPr marL="571500" lvl="0" indent="-571500" algn="just">
              <a:buFont typeface="Arial" pitchFamily="34" charset="0"/>
              <a:buChar char="•"/>
            </a:pPr>
            <a:r>
              <a:rPr lang="es-EC" sz="3200" dirty="0"/>
              <a:t>Cuando se realizan charlas científicas por medio de herramientas telemáticas como Zoom y otras, existe falta de interés del personal.</a:t>
            </a:r>
            <a:endParaRPr lang="es-ES" sz="3200" dirty="0"/>
          </a:p>
        </p:txBody>
      </p:sp>
      <p:sp>
        <p:nvSpPr>
          <p:cNvPr id="8" name="7 Rectángulo"/>
          <p:cNvSpPr/>
          <p:nvPr/>
        </p:nvSpPr>
        <p:spPr>
          <a:xfrm>
            <a:off x="929553" y="7476851"/>
            <a:ext cx="22231350" cy="4524315"/>
          </a:xfrm>
          <a:prstGeom prst="rect">
            <a:avLst/>
          </a:prstGeom>
        </p:spPr>
        <p:txBody>
          <a:bodyPr wrap="square">
            <a:spAutoFit/>
          </a:bodyPr>
          <a:lstStyle/>
          <a:p>
            <a:pPr marL="457200" lvl="0" indent="-457200" algn="just">
              <a:buFont typeface="Arial" pitchFamily="34" charset="0"/>
              <a:buChar char="•"/>
            </a:pPr>
            <a:r>
              <a:rPr lang="es-ES" sz="3200" dirty="0"/>
              <a:t>Promover toda actividad educativa – científica, no solo con personal del hospital, sino con invitados externos (profesionales científicos ) de otras instituciones.</a:t>
            </a:r>
          </a:p>
          <a:p>
            <a:pPr marL="457200" lvl="0" indent="-457200" algn="just">
              <a:buFont typeface="Arial" pitchFamily="34" charset="0"/>
              <a:buChar char="•"/>
            </a:pPr>
            <a:r>
              <a:rPr lang="es-ES" sz="3200" dirty="0"/>
              <a:t>Realizar temarios del tipo mesa redonda para comprobar estadísticas y manejo según protocolos de acuerdo a distintas casas asistenciales.</a:t>
            </a:r>
          </a:p>
          <a:p>
            <a:pPr marL="457200" lvl="0" indent="-457200" algn="just">
              <a:buFont typeface="Arial" pitchFamily="34" charset="0"/>
              <a:buChar char="•"/>
            </a:pPr>
            <a:r>
              <a:rPr lang="es-ES" sz="3200" dirty="0"/>
              <a:t>Fortalecer el conocimiento del personal en materia de tecnologías de la información. </a:t>
            </a:r>
          </a:p>
          <a:p>
            <a:pPr marL="457200" lvl="0" indent="-457200" algn="just">
              <a:buFont typeface="Arial" pitchFamily="34" charset="0"/>
              <a:buChar char="•"/>
            </a:pPr>
            <a:r>
              <a:rPr lang="es-ES" sz="3200" dirty="0"/>
              <a:t>Es indispensable mantener la integración oportuna de la información usando medios tecnológicos, con el objetivo de permitir una buena toma de decisiones en las entidades públicas en salud.</a:t>
            </a:r>
          </a:p>
          <a:p>
            <a:pPr marL="457200" lvl="0" indent="-457200" algn="just">
              <a:buFont typeface="Arial" pitchFamily="34" charset="0"/>
              <a:buChar char="•"/>
            </a:pPr>
            <a:r>
              <a:rPr lang="es-ES" sz="3200" dirty="0"/>
              <a:t>Dichas acciones y decisiones permitirán construir instrumentos que faciliten las gestión y la estrategia de la dirección en las entidades públicas de salud.</a:t>
            </a:r>
          </a:p>
        </p:txBody>
      </p:sp>
    </p:spTree>
    <p:extLst>
      <p:ext uri="{BB962C8B-B14F-4D97-AF65-F5344CB8AC3E}">
        <p14:creationId xmlns:p14="http://schemas.microsoft.com/office/powerpoint/2010/main" val="1985060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14766" y="0"/>
            <a:ext cx="24153670" cy="13862050"/>
          </a:xfrm>
          <a:prstGeom prst="rect">
            <a:avLst/>
          </a:prstGeom>
        </p:spPr>
      </p:pic>
      <p:pic>
        <p:nvPicPr>
          <p:cNvPr id="8"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243366" y="0"/>
            <a:ext cx="24153670" cy="13862050"/>
          </a:xfrm>
          <a:prstGeom prst="rect">
            <a:avLst/>
          </a:prstGeom>
        </p:spPr>
      </p:pic>
      <p:sp>
        <p:nvSpPr>
          <p:cNvPr id="4" name="3 CuadroTexto"/>
          <p:cNvSpPr txBox="1"/>
          <p:nvPr/>
        </p:nvSpPr>
        <p:spPr>
          <a:xfrm>
            <a:off x="8143875" y="5838289"/>
            <a:ext cx="10229850" cy="1323439"/>
          </a:xfrm>
          <a:prstGeom prst="rect">
            <a:avLst/>
          </a:prstGeom>
          <a:noFill/>
        </p:spPr>
        <p:txBody>
          <a:bodyPr wrap="square" rtlCol="0">
            <a:spAutoFit/>
          </a:bodyPr>
          <a:lstStyle/>
          <a:p>
            <a:r>
              <a:rPr lang="es-ES" sz="8000" dirty="0"/>
              <a:t>GRACIAS</a:t>
            </a:r>
          </a:p>
        </p:txBody>
      </p:sp>
      <p:pic>
        <p:nvPicPr>
          <p:cNvPr id="2" name="Imagen 1">
            <a:extLst>
              <a:ext uri="{FF2B5EF4-FFF2-40B4-BE49-F238E27FC236}">
                <a16:creationId xmlns="" xmlns:a16="http://schemas.microsoft.com/office/drawing/2014/main" id="{4F172C8E-F90D-441B-B787-0C2003F97F26}"/>
              </a:ext>
            </a:extLst>
          </p:cNvPr>
          <p:cNvPicPr>
            <a:picLocks noChangeAspect="1"/>
          </p:cNvPicPr>
          <p:nvPr/>
        </p:nvPicPr>
        <p:blipFill>
          <a:blip r:embed="rId4"/>
          <a:stretch>
            <a:fillRect/>
          </a:stretch>
        </p:blipFill>
        <p:spPr>
          <a:xfrm>
            <a:off x="-243366" y="0"/>
            <a:ext cx="24365429" cy="13862050"/>
          </a:xfrm>
          <a:prstGeom prst="rect">
            <a:avLst/>
          </a:prstGeom>
        </p:spPr>
      </p:pic>
    </p:spTree>
    <p:extLst>
      <p:ext uri="{BB962C8B-B14F-4D97-AF65-F5344CB8AC3E}">
        <p14:creationId xmlns:p14="http://schemas.microsoft.com/office/powerpoint/2010/main" val="1225069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6" name="Imagen 5">
            <a:extLst>
              <a:ext uri="{FF2B5EF4-FFF2-40B4-BE49-F238E27FC236}">
                <a16:creationId xmlns="" xmlns:a16="http://schemas.microsoft.com/office/drawing/2014/main" id="{3FC938CB-0369-4238-ACA3-EE0ED39963D8}"/>
              </a:ext>
            </a:extLst>
          </p:cNvPr>
          <p:cNvPicPr>
            <a:picLocks noChangeAspect="1"/>
          </p:cNvPicPr>
          <p:nvPr/>
        </p:nvPicPr>
        <p:blipFill>
          <a:blip r:embed="rId4"/>
          <a:stretch>
            <a:fillRect/>
          </a:stretch>
        </p:blipFill>
        <p:spPr>
          <a:xfrm>
            <a:off x="-31607" y="0"/>
            <a:ext cx="24153670" cy="13862049"/>
          </a:xfrm>
          <a:prstGeom prst="rect">
            <a:avLst/>
          </a:prstGeom>
        </p:spPr>
      </p:pic>
      <p:sp>
        <p:nvSpPr>
          <p:cNvPr id="7" name="Título 1"/>
          <p:cNvSpPr txBox="1">
            <a:spLocks/>
          </p:cNvSpPr>
          <p:nvPr/>
        </p:nvSpPr>
        <p:spPr>
          <a:xfrm>
            <a:off x="749560" y="-148380"/>
            <a:ext cx="8952706"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a:t>
            </a:r>
            <a:r>
              <a:rPr lang="es-ES" sz="3200" b="1" dirty="0">
                <a:solidFill>
                  <a:schemeClr val="tx2">
                    <a:lumMod val="50000"/>
                  </a:schemeClr>
                </a:solidFill>
                <a:latin typeface="Arial"/>
                <a:cs typeface="Arial"/>
              </a:rPr>
              <a:t>RESULTADOS</a:t>
            </a:r>
          </a:p>
        </p:txBody>
      </p:sp>
      <p:sp>
        <p:nvSpPr>
          <p:cNvPr id="3" name="CuadroTexto 2">
            <a:extLst>
              <a:ext uri="{FF2B5EF4-FFF2-40B4-BE49-F238E27FC236}">
                <a16:creationId xmlns="" xmlns:a16="http://schemas.microsoft.com/office/drawing/2014/main" id="{E17171EB-00E8-45AE-80E3-821B0FC3BFEB}"/>
              </a:ext>
            </a:extLst>
          </p:cNvPr>
          <p:cNvSpPr txBox="1"/>
          <p:nvPr/>
        </p:nvSpPr>
        <p:spPr>
          <a:xfrm>
            <a:off x="1335677" y="11871302"/>
            <a:ext cx="6989152" cy="1200329"/>
          </a:xfrm>
          <a:prstGeom prst="rect">
            <a:avLst/>
          </a:prstGeom>
          <a:noFill/>
        </p:spPr>
        <p:txBody>
          <a:bodyPr wrap="square" rtlCol="0">
            <a:spAutoFit/>
          </a:bodyPr>
          <a:lstStyle/>
          <a:p>
            <a:r>
              <a:rPr lang="es-EC" sz="2400" b="1" dirty="0"/>
              <a:t>FUENTE:  Matriz reporte Unidad de Gestión de Red</a:t>
            </a:r>
          </a:p>
          <a:p>
            <a:r>
              <a:rPr lang="es-EC" sz="2400" b="1" dirty="0"/>
              <a:t>ELABORADO POR: Lcda. Eliana Arturo</a:t>
            </a:r>
          </a:p>
          <a:p>
            <a:r>
              <a:rPr lang="es-EC" sz="2400" b="1" dirty="0"/>
              <a:t>FECHA DE CORTE: 31/12/2021</a:t>
            </a:r>
          </a:p>
        </p:txBody>
      </p:sp>
      <p:sp>
        <p:nvSpPr>
          <p:cNvPr id="2" name="1 Rectángulo"/>
          <p:cNvSpPr/>
          <p:nvPr/>
        </p:nvSpPr>
        <p:spPr>
          <a:xfrm>
            <a:off x="2646945" y="645208"/>
            <a:ext cx="19779915" cy="523220"/>
          </a:xfrm>
          <a:prstGeom prst="rect">
            <a:avLst/>
          </a:prstGeom>
        </p:spPr>
        <p:txBody>
          <a:bodyPr wrap="square">
            <a:spAutoFit/>
          </a:bodyPr>
          <a:lstStyle/>
          <a:p>
            <a:r>
              <a:rPr lang="es-EC" sz="2800" b="1" dirty="0"/>
              <a:t>TABLA 6. REFERENCIAS Y DERIVACIONES POR ESPECIALIDAD (ENVIADAS) ENERO-DICIEMBRE 2021</a:t>
            </a:r>
            <a:endParaRPr lang="es-ES" sz="2800" dirty="0"/>
          </a:p>
        </p:txBody>
      </p:sp>
      <p:graphicFrame>
        <p:nvGraphicFramePr>
          <p:cNvPr id="8" name="7 Tabla"/>
          <p:cNvGraphicFramePr>
            <a:graphicFrameLocks noGrp="1"/>
          </p:cNvGraphicFramePr>
          <p:nvPr>
            <p:extLst>
              <p:ext uri="{D42A27DB-BD31-4B8C-83A1-F6EECF244321}">
                <p14:modId xmlns:p14="http://schemas.microsoft.com/office/powerpoint/2010/main" val="23831460"/>
              </p:ext>
            </p:extLst>
          </p:nvPr>
        </p:nvGraphicFramePr>
        <p:xfrm>
          <a:off x="1335677" y="1168428"/>
          <a:ext cx="18573751" cy="10702874"/>
        </p:xfrm>
        <a:graphic>
          <a:graphicData uri="http://schemas.openxmlformats.org/drawingml/2006/table">
            <a:tbl>
              <a:tblPr firstRow="1" firstCol="1" bandRow="1">
                <a:tableStyleId>{7DF18680-E054-41AD-8BC1-D1AEF772440D}</a:tableStyleId>
              </a:tblPr>
              <a:tblGrid>
                <a:gridCol w="7864877"/>
                <a:gridCol w="5165881"/>
                <a:gridCol w="3840028"/>
                <a:gridCol w="1702965"/>
              </a:tblGrid>
              <a:tr h="512462">
                <a:tc>
                  <a:txBody>
                    <a:bodyPr/>
                    <a:lstStyle/>
                    <a:p>
                      <a:pPr algn="ctr" rtl="0" fontAlgn="ctr"/>
                      <a:r>
                        <a:rPr lang="es-ES" sz="1900" u="none" strike="noStrike" dirty="0">
                          <a:effectLst/>
                        </a:rPr>
                        <a:t>ESPECIALIDAD QUE RECIBE AL PACIENTE</a:t>
                      </a:r>
                      <a:endParaRPr lang="es-ES" sz="1900" b="1" i="0" u="none" strike="noStrike" dirty="0">
                        <a:solidFill>
                          <a:srgbClr val="FFFFFF"/>
                        </a:solidFill>
                        <a:effectLst/>
                        <a:latin typeface="Calibri"/>
                      </a:endParaRPr>
                    </a:p>
                  </a:txBody>
                  <a:tcPr marL="7301" marR="7301" marT="7301" marB="0" anchor="ctr"/>
                </a:tc>
                <a:tc>
                  <a:txBody>
                    <a:bodyPr/>
                    <a:lstStyle/>
                    <a:p>
                      <a:pPr algn="ctr" rtl="0" fontAlgn="ctr"/>
                      <a:r>
                        <a:rPr lang="es-ES" sz="1900" u="none" strike="noStrike" dirty="0">
                          <a:effectLst/>
                        </a:rPr>
                        <a:t>UNIDAD MÉDICA QUE BRINDA EL SERVICIO O RECIBE AL PACIENTE</a:t>
                      </a:r>
                      <a:endParaRPr lang="es-ES" sz="1900" b="1" i="0" u="none" strike="noStrike" dirty="0">
                        <a:solidFill>
                          <a:srgbClr val="FFFFFF"/>
                        </a:solidFill>
                        <a:effectLst/>
                        <a:latin typeface="Calibri"/>
                      </a:endParaRPr>
                    </a:p>
                  </a:txBody>
                  <a:tcPr marL="7301" marR="7301" marT="7301" marB="0" anchor="ctr"/>
                </a:tc>
                <a:tc>
                  <a:txBody>
                    <a:bodyPr/>
                    <a:lstStyle/>
                    <a:p>
                      <a:pPr algn="ctr" rtl="0" fontAlgn="ctr"/>
                      <a:r>
                        <a:rPr lang="es-ES" sz="1900" u="none" strike="noStrike">
                          <a:effectLst/>
                        </a:rPr>
                        <a:t>SUBSISTEMA QUE RECIBE AL PACIENTE</a:t>
                      </a:r>
                      <a:endParaRPr lang="es-ES" sz="1900" b="1" i="0" u="none" strike="noStrike">
                        <a:solidFill>
                          <a:srgbClr val="FFFFFF"/>
                        </a:solidFill>
                        <a:effectLst/>
                        <a:latin typeface="Calibri"/>
                      </a:endParaRPr>
                    </a:p>
                  </a:txBody>
                  <a:tcPr marL="7301" marR="7301" marT="7301" marB="0" anchor="ctr"/>
                </a:tc>
                <a:tc>
                  <a:txBody>
                    <a:bodyPr/>
                    <a:lstStyle/>
                    <a:p>
                      <a:pPr algn="ctr" rtl="0" fontAlgn="ctr"/>
                      <a:r>
                        <a:rPr lang="es-ES" sz="1900" u="none" strike="noStrike">
                          <a:effectLst/>
                        </a:rPr>
                        <a:t>TOTAL</a:t>
                      </a:r>
                      <a:endParaRPr lang="es-ES" sz="1900" b="1" i="0" u="none" strike="noStrike">
                        <a:solidFill>
                          <a:srgbClr val="FFFFFF"/>
                        </a:solidFill>
                        <a:effectLst/>
                        <a:latin typeface="Calibri"/>
                      </a:endParaRPr>
                    </a:p>
                  </a:txBody>
                  <a:tcPr marL="7301" marR="7301" marT="7301" marB="0" anchor="ctr"/>
                </a:tc>
              </a:tr>
              <a:tr h="299375">
                <a:tc>
                  <a:txBody>
                    <a:bodyPr/>
                    <a:lstStyle/>
                    <a:p>
                      <a:pPr algn="l" rtl="0" fontAlgn="ctr"/>
                      <a:r>
                        <a:rPr lang="es-ES" sz="2200" u="none" strike="noStrike" dirty="0">
                          <a:effectLst/>
                        </a:rPr>
                        <a:t>ONCOLOGIA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SOLCA PORTOVIEJO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55</a:t>
                      </a:r>
                      <a:endParaRPr lang="es-ES" sz="1800" b="0" i="0" u="none" strike="noStrike" dirty="0">
                        <a:solidFill>
                          <a:srgbClr val="000000"/>
                        </a:solidFill>
                        <a:effectLst/>
                        <a:latin typeface="Calibri"/>
                      </a:endParaRPr>
                    </a:p>
                  </a:txBody>
                  <a:tcPr marL="7301" marR="7301" marT="7301" marB="0" anchor="ctr"/>
                </a:tc>
              </a:tr>
              <a:tr h="259421">
                <a:tc rowSpan="5">
                  <a:txBody>
                    <a:bodyPr/>
                    <a:lstStyle/>
                    <a:p>
                      <a:pPr algn="l" rtl="0" fontAlgn="ctr"/>
                      <a:r>
                        <a:rPr lang="es-ES" sz="2200" u="none" strike="noStrike" dirty="0">
                          <a:effectLst/>
                        </a:rPr>
                        <a:t>TRAUMATOLOGIA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CLINICA SANTAMARGARITA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38</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CENTENO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19</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DE LOS ESTEROS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23</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CUBA CENTER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22</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HOSPITAL MOVIL 1 PEDERNALES</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7</a:t>
                      </a:r>
                      <a:endParaRPr lang="es-ES" sz="1800" b="0" i="0" u="none" strike="noStrike" dirty="0">
                        <a:solidFill>
                          <a:srgbClr val="000000"/>
                        </a:solidFill>
                        <a:effectLst/>
                        <a:latin typeface="Calibri"/>
                      </a:endParaRPr>
                    </a:p>
                  </a:txBody>
                  <a:tcPr marL="7301" marR="7301" marT="7301" marB="0" anchor="ctr"/>
                </a:tc>
              </a:tr>
              <a:tr h="259421">
                <a:tc rowSpan="5">
                  <a:txBody>
                    <a:bodyPr/>
                    <a:lstStyle/>
                    <a:p>
                      <a:pPr algn="l" rtl="0" fontAlgn="ctr"/>
                      <a:r>
                        <a:rPr lang="es-ES" sz="2200" u="none" strike="noStrike" dirty="0">
                          <a:effectLst/>
                        </a:rPr>
                        <a:t>GINECOLOGIA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CLINICA DEL SOL - CLINISOL</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32</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STAMARGARITA S.A.</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8</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HOSPITAL DE LA MUJER ALFREDO PAULSON</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18</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HOSPITAL GINECO OBSTÉTRICO ISIDRO AYORA</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dirty="0">
                          <a:effectLst/>
                        </a:rPr>
                        <a:t>MSP</a:t>
                      </a:r>
                      <a:endParaRPr lang="es-ES" sz="1900" b="0" i="0" u="none" strike="noStrike" dirty="0">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HOSPITAL VERDI CEVALLOS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a:t>
                      </a:r>
                      <a:endParaRPr lang="es-ES" sz="1800" b="0" i="0" u="none" strike="noStrike" dirty="0">
                        <a:solidFill>
                          <a:srgbClr val="000000"/>
                        </a:solidFill>
                        <a:effectLst/>
                        <a:latin typeface="Calibri"/>
                      </a:endParaRPr>
                    </a:p>
                  </a:txBody>
                  <a:tcPr marL="7301" marR="7301" marT="7301" marB="0" anchor="ctr"/>
                </a:tc>
              </a:tr>
              <a:tr h="259421">
                <a:tc rowSpan="2">
                  <a:txBody>
                    <a:bodyPr/>
                    <a:lstStyle/>
                    <a:p>
                      <a:pPr algn="l" rtl="0" fontAlgn="ctr"/>
                      <a:r>
                        <a:rPr lang="es-ES" sz="2200" u="none" strike="noStrike" dirty="0">
                          <a:effectLst/>
                        </a:rPr>
                        <a:t>HEMODINAMIA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MANADIALISIS BAHIA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22</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METRODIAL CHONE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8</a:t>
                      </a:r>
                      <a:endParaRPr lang="es-ES" sz="1800" b="0" i="0" u="none" strike="noStrike" dirty="0">
                        <a:solidFill>
                          <a:srgbClr val="000000"/>
                        </a:solidFill>
                        <a:effectLst/>
                        <a:latin typeface="Calibri"/>
                      </a:endParaRPr>
                    </a:p>
                  </a:txBody>
                  <a:tcPr marL="7301" marR="7301" marT="7301" marB="0" anchor="ctr"/>
                </a:tc>
              </a:tr>
              <a:tr h="299375">
                <a:tc>
                  <a:txBody>
                    <a:bodyPr/>
                    <a:lstStyle/>
                    <a:p>
                      <a:pPr algn="l" rtl="0" fontAlgn="ctr"/>
                      <a:r>
                        <a:rPr lang="es-ES" sz="2200" u="none" strike="noStrike">
                          <a:effectLst/>
                        </a:rPr>
                        <a:t>CARDIOLOGIA</a:t>
                      </a:r>
                      <a:endParaRPr lang="es-ES" sz="2200" b="1" i="0" u="none" strike="noStrike">
                        <a:solidFill>
                          <a:srgbClr val="FFFFFF"/>
                        </a:solidFill>
                        <a:effectLst/>
                        <a:latin typeface="Calibri"/>
                      </a:endParaRPr>
                    </a:p>
                  </a:txBody>
                  <a:tcPr marL="7301" marR="7301" marT="7301" marB="0" anchor="ctr"/>
                </a:tc>
                <a:tc>
                  <a:txBody>
                    <a:bodyPr/>
                    <a:lstStyle/>
                    <a:p>
                      <a:pPr algn="l" rtl="0" fontAlgn="ctr"/>
                      <a:r>
                        <a:rPr lang="es-ES" sz="1900" u="none" strike="noStrike">
                          <a:effectLst/>
                        </a:rPr>
                        <a:t>HOSPITAL VERDI CEVALLOS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a:t>
                      </a:r>
                      <a:endParaRPr lang="es-ES" sz="1800" b="0" i="0" u="none" strike="noStrike" dirty="0">
                        <a:solidFill>
                          <a:srgbClr val="000000"/>
                        </a:solidFill>
                        <a:effectLst/>
                        <a:latin typeface="Calibri"/>
                      </a:endParaRPr>
                    </a:p>
                  </a:txBody>
                  <a:tcPr marL="7301" marR="7301" marT="7301" marB="0" anchor="ctr"/>
                </a:tc>
              </a:tr>
              <a:tr h="299375">
                <a:tc>
                  <a:txBody>
                    <a:bodyPr/>
                    <a:lstStyle/>
                    <a:p>
                      <a:pPr algn="l" rtl="0" fontAlgn="ctr"/>
                      <a:r>
                        <a:rPr lang="es-ES" sz="2200" u="none" strike="noStrike" dirty="0">
                          <a:effectLst/>
                        </a:rPr>
                        <a:t>CARDIOLOGIA PEDIATRICA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dirty="0">
                          <a:effectLst/>
                        </a:rPr>
                        <a:t>HOSPITAL NAPOLION DAVILA </a:t>
                      </a:r>
                      <a:endParaRPr lang="es-ES" sz="1900" b="0" i="0" u="none" strike="noStrike" dirty="0">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a:t>
                      </a:r>
                      <a:endParaRPr lang="es-ES" sz="1800" b="0" i="0" u="none" strike="noStrike" dirty="0">
                        <a:solidFill>
                          <a:srgbClr val="000000"/>
                        </a:solidFill>
                        <a:effectLst/>
                        <a:latin typeface="Calibri"/>
                      </a:endParaRPr>
                    </a:p>
                  </a:txBody>
                  <a:tcPr marL="7301" marR="7301" marT="7301" marB="0" anchor="ctr"/>
                </a:tc>
              </a:tr>
              <a:tr h="259421">
                <a:tc rowSpan="2">
                  <a:txBody>
                    <a:bodyPr/>
                    <a:lstStyle/>
                    <a:p>
                      <a:pPr algn="l" rtl="0" fontAlgn="ctr"/>
                      <a:r>
                        <a:rPr lang="es-ES" sz="2200" u="none" strike="noStrike" dirty="0">
                          <a:effectLst/>
                        </a:rPr>
                        <a:t>CIRUGIA MAXILOFACIAL</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CLINICA CENTENO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3</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CUBA CENTER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5</a:t>
                      </a:r>
                      <a:endParaRPr lang="es-ES" sz="1800" b="0" i="0" u="none" strike="noStrike" dirty="0">
                        <a:solidFill>
                          <a:srgbClr val="000000"/>
                        </a:solidFill>
                        <a:effectLst/>
                        <a:latin typeface="Calibri"/>
                      </a:endParaRPr>
                    </a:p>
                  </a:txBody>
                  <a:tcPr marL="7301" marR="7301" marT="7301" marB="0" anchor="ctr"/>
                </a:tc>
              </a:tr>
              <a:tr h="259421">
                <a:tc rowSpan="4">
                  <a:txBody>
                    <a:bodyPr/>
                    <a:lstStyle/>
                    <a:p>
                      <a:pPr algn="l" rtl="0" fontAlgn="ctr"/>
                      <a:r>
                        <a:rPr lang="es-ES" sz="2200" u="none" strike="noStrike" dirty="0">
                          <a:effectLst/>
                        </a:rPr>
                        <a:t>CIRUGIA PEDIATRICA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MOVIL 1 – PEDERNALES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7</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SANTA MARGARITA</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9</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HOSPITAL VERDI CEVALLOS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8</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DEL SOL</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7</a:t>
                      </a:r>
                      <a:endParaRPr lang="es-ES" sz="1800" b="0" i="0" u="none" strike="noStrike" dirty="0">
                        <a:solidFill>
                          <a:srgbClr val="000000"/>
                        </a:solidFill>
                        <a:effectLst/>
                        <a:latin typeface="Calibri"/>
                      </a:endParaRPr>
                    </a:p>
                  </a:txBody>
                  <a:tcPr marL="7301" marR="7301" marT="7301" marB="0" anchor="ctr"/>
                </a:tc>
              </a:tr>
              <a:tr h="299375">
                <a:tc>
                  <a:txBody>
                    <a:bodyPr/>
                    <a:lstStyle/>
                    <a:p>
                      <a:pPr algn="l" rtl="0" fontAlgn="ctr"/>
                      <a:r>
                        <a:rPr lang="es-ES" sz="2200" u="none" strike="noStrike" dirty="0">
                          <a:effectLst/>
                        </a:rPr>
                        <a:t>CIRUGIA VASCULAR</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HOSPITAL DE VERDI CEVALLOS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12</a:t>
                      </a:r>
                      <a:endParaRPr lang="es-ES" sz="1800" b="0" i="0" u="none" strike="noStrike" dirty="0">
                        <a:solidFill>
                          <a:srgbClr val="000000"/>
                        </a:solidFill>
                        <a:effectLst/>
                        <a:latin typeface="Calibri"/>
                      </a:endParaRPr>
                    </a:p>
                  </a:txBody>
                  <a:tcPr marL="7301" marR="7301" marT="7301" marB="0" anchor="ctr"/>
                </a:tc>
              </a:tr>
              <a:tr h="299375">
                <a:tc>
                  <a:txBody>
                    <a:bodyPr/>
                    <a:lstStyle/>
                    <a:p>
                      <a:pPr algn="l" rtl="0" fontAlgn="ctr"/>
                      <a:r>
                        <a:rPr lang="es-ES" sz="2200" u="none" strike="noStrike" dirty="0">
                          <a:effectLst/>
                        </a:rPr>
                        <a:t>COLOPROCTOLOGIA </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HOSPITAL VERDI CEVALLOS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a:t>
                      </a:r>
                      <a:endParaRPr lang="es-ES" sz="1800" b="0" i="0" u="none" strike="noStrike" dirty="0">
                        <a:solidFill>
                          <a:srgbClr val="000000"/>
                        </a:solidFill>
                        <a:effectLst/>
                        <a:latin typeface="Calibri"/>
                      </a:endParaRPr>
                    </a:p>
                  </a:txBody>
                  <a:tcPr marL="7301" marR="7301" marT="7301" marB="0" anchor="ctr"/>
                </a:tc>
              </a:tr>
              <a:tr h="259421">
                <a:tc rowSpan="2">
                  <a:txBody>
                    <a:bodyPr/>
                    <a:lstStyle/>
                    <a:p>
                      <a:pPr algn="l" rtl="0" fontAlgn="ctr"/>
                      <a:r>
                        <a:rPr lang="es-ES" sz="2200" u="none" strike="noStrike" dirty="0">
                          <a:effectLst/>
                        </a:rPr>
                        <a:t>GASTROENTEROLOGIA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dirty="0">
                          <a:effectLst/>
                        </a:rPr>
                        <a:t>HOSPITAL DE ESPECIALIDADES </a:t>
                      </a:r>
                      <a:endParaRPr lang="es-ES" sz="1900" b="0" i="0" u="none" strike="noStrike" dirty="0">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dirty="0">
                          <a:effectLst/>
                        </a:rPr>
                        <a:t> </a:t>
                      </a:r>
                      <a:endParaRPr lang="es-ES" sz="1900" b="0" i="0" u="none" strike="noStrike" dirty="0">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7</a:t>
                      </a:r>
                      <a:endParaRPr lang="es-ES" sz="1800" b="0" i="0" u="none" strike="noStrike" dirty="0">
                        <a:solidFill>
                          <a:srgbClr val="000000"/>
                        </a:solidFill>
                        <a:effectLst/>
                        <a:latin typeface="Calibri"/>
                      </a:endParaRPr>
                    </a:p>
                  </a:txBody>
                  <a:tcPr marL="7301" marR="7301" marT="7301" marB="0" anchor="ctr"/>
                </a:tc>
              </a:tr>
              <a:tr h="259421">
                <a:tc rowSpan="4">
                  <a:txBody>
                    <a:bodyPr/>
                    <a:lstStyle/>
                    <a:p>
                      <a:pPr algn="l" rtl="0" fontAlgn="ctr"/>
                      <a:r>
                        <a:rPr lang="es-ES" sz="2200" u="none" strike="noStrike" dirty="0">
                          <a:effectLst/>
                        </a:rPr>
                        <a:t>NEUROCIRUGIA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CLINICA DE LOS ESTEROS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13</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CUBA CENTER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16</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GUAYAQUIL</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SANTA MARGARITA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2</a:t>
                      </a:r>
                      <a:endParaRPr lang="es-ES" sz="1800" b="0" i="0" u="none" strike="noStrike" dirty="0">
                        <a:solidFill>
                          <a:srgbClr val="000000"/>
                        </a:solidFill>
                        <a:effectLst/>
                        <a:latin typeface="Calibri"/>
                      </a:endParaRPr>
                    </a:p>
                  </a:txBody>
                  <a:tcPr marL="7301" marR="7301" marT="7301" marB="0" anchor="ctr"/>
                </a:tc>
              </a:tr>
              <a:tr h="259421">
                <a:tc rowSpan="2">
                  <a:txBody>
                    <a:bodyPr/>
                    <a:lstStyle/>
                    <a:p>
                      <a:pPr algn="l" rtl="0" fontAlgn="ctr"/>
                      <a:r>
                        <a:rPr lang="es-ES" sz="2200" u="none" strike="noStrike" dirty="0">
                          <a:effectLst/>
                        </a:rPr>
                        <a:t>NEUROLOGIA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CLINICA MEDICAL CUBA CENTER S.A.</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7</a:t>
                      </a:r>
                      <a:endParaRPr lang="es-ES" sz="1800" b="0" i="0" u="none" strike="noStrike" dirty="0">
                        <a:solidFill>
                          <a:srgbClr val="000000"/>
                        </a:solidFill>
                        <a:effectLst/>
                        <a:latin typeface="Calibri"/>
                      </a:endParaRPr>
                    </a:p>
                  </a:txBody>
                  <a:tcPr marL="7301" marR="7301" marT="7301" marB="0" anchor="ctr"/>
                </a:tc>
              </a:tr>
              <a:tr h="259421">
                <a:tc vMerge="1">
                  <a:txBody>
                    <a:bodyPr/>
                    <a:lstStyle/>
                    <a:p>
                      <a:endParaRPr lang="es-ES"/>
                    </a:p>
                  </a:txBody>
                  <a:tcPr/>
                </a:tc>
                <a:tc>
                  <a:txBody>
                    <a:bodyPr/>
                    <a:lstStyle/>
                    <a:p>
                      <a:pPr algn="l" rtl="0" fontAlgn="ctr"/>
                      <a:r>
                        <a:rPr lang="es-ES" sz="1900" u="none" strike="noStrike">
                          <a:effectLst/>
                        </a:rPr>
                        <a:t>CLINICA DE LOS ESTEROS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RPC</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8</a:t>
                      </a:r>
                      <a:endParaRPr lang="es-ES" sz="1800" b="0" i="0" u="none" strike="noStrike" dirty="0">
                        <a:solidFill>
                          <a:srgbClr val="000000"/>
                        </a:solidFill>
                        <a:effectLst/>
                        <a:latin typeface="Calibri"/>
                      </a:endParaRPr>
                    </a:p>
                  </a:txBody>
                  <a:tcPr marL="7301" marR="7301" marT="7301" marB="0" anchor="ctr"/>
                </a:tc>
              </a:tr>
              <a:tr h="299375">
                <a:tc>
                  <a:txBody>
                    <a:bodyPr/>
                    <a:lstStyle/>
                    <a:p>
                      <a:pPr algn="l" rtl="0" fontAlgn="ctr"/>
                      <a:r>
                        <a:rPr lang="es-ES" sz="2200" u="none" strike="noStrike" dirty="0">
                          <a:effectLst/>
                        </a:rPr>
                        <a:t>PSIQUIATRIA</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HOSPITAL VERDI CEVALLOS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MSP</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3</a:t>
                      </a:r>
                      <a:endParaRPr lang="es-ES" sz="1800" b="0" i="0" u="none" strike="noStrike" dirty="0">
                        <a:solidFill>
                          <a:srgbClr val="000000"/>
                        </a:solidFill>
                        <a:effectLst/>
                        <a:latin typeface="Calibri"/>
                      </a:endParaRPr>
                    </a:p>
                  </a:txBody>
                  <a:tcPr marL="7301" marR="7301" marT="7301" marB="0" anchor="ctr"/>
                </a:tc>
              </a:tr>
              <a:tr h="299375">
                <a:tc>
                  <a:txBody>
                    <a:bodyPr/>
                    <a:lstStyle/>
                    <a:p>
                      <a:pPr algn="l" rtl="0" fontAlgn="ctr"/>
                      <a:r>
                        <a:rPr lang="es-ES" sz="2200" u="none" strike="noStrike" dirty="0">
                          <a:effectLst/>
                        </a:rPr>
                        <a:t>TOTAL GENERAL</a:t>
                      </a:r>
                      <a:endParaRPr lang="es-ES" sz="2200" b="1" i="0" u="none" strike="noStrike" dirty="0">
                        <a:solidFill>
                          <a:srgbClr val="FFFFFF"/>
                        </a:solidFill>
                        <a:effectLst/>
                        <a:latin typeface="Calibri"/>
                      </a:endParaRPr>
                    </a:p>
                  </a:txBody>
                  <a:tcPr marL="7301" marR="7301" marT="7301" marB="0" anchor="ctr"/>
                </a:tc>
                <a:tc>
                  <a:txBody>
                    <a:bodyPr/>
                    <a:lstStyle/>
                    <a:p>
                      <a:pPr algn="l" rtl="0" fontAlgn="ctr"/>
                      <a:r>
                        <a:rPr lang="es-ES" sz="1900" u="none" strike="noStrike">
                          <a:effectLst/>
                        </a:rPr>
                        <a:t>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900" u="none" strike="noStrike">
                          <a:effectLst/>
                        </a:rPr>
                        <a:t> </a:t>
                      </a:r>
                      <a:endParaRPr lang="es-ES" sz="1900" b="0" i="0" u="none" strike="noStrike">
                        <a:solidFill>
                          <a:srgbClr val="000000"/>
                        </a:solidFill>
                        <a:effectLst/>
                        <a:latin typeface="Calibri"/>
                      </a:endParaRPr>
                    </a:p>
                  </a:txBody>
                  <a:tcPr marL="7301" marR="7301" marT="7301" marB="0" anchor="ctr"/>
                </a:tc>
                <a:tc>
                  <a:txBody>
                    <a:bodyPr/>
                    <a:lstStyle/>
                    <a:p>
                      <a:pPr algn="ctr" rtl="0" fontAlgn="ctr"/>
                      <a:r>
                        <a:rPr lang="es-ES" sz="1800" u="none" strike="noStrike" dirty="0">
                          <a:effectLst/>
                        </a:rPr>
                        <a:t>370</a:t>
                      </a:r>
                      <a:endParaRPr lang="es-ES" sz="1800" b="1" i="0" u="none" strike="noStrike" dirty="0">
                        <a:solidFill>
                          <a:srgbClr val="000000"/>
                        </a:solidFill>
                        <a:effectLst/>
                        <a:latin typeface="Calibri"/>
                      </a:endParaRPr>
                    </a:p>
                  </a:txBody>
                  <a:tcPr marL="7301" marR="7301" marT="7301" marB="0" anchor="ctr"/>
                </a:tc>
              </a:tr>
            </a:tbl>
          </a:graphicData>
        </a:graphic>
      </p:graphicFrame>
    </p:spTree>
    <p:extLst>
      <p:ext uri="{BB962C8B-B14F-4D97-AF65-F5344CB8AC3E}">
        <p14:creationId xmlns:p14="http://schemas.microsoft.com/office/powerpoint/2010/main" val="177694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58F1A035-4CE0-4E77-A4AC-878673CE59A0}"/>
              </a:ext>
            </a:extLst>
          </p:cNvPr>
          <p:cNvPicPr>
            <a:picLocks noChangeAspect="1"/>
          </p:cNvPicPr>
          <p:nvPr/>
        </p:nvPicPr>
        <p:blipFill>
          <a:blip r:embed="rId4"/>
          <a:stretch>
            <a:fillRect/>
          </a:stretch>
        </p:blipFill>
        <p:spPr>
          <a:xfrm>
            <a:off x="316" y="206945"/>
            <a:ext cx="24121429" cy="13862050"/>
          </a:xfrm>
          <a:prstGeom prst="rect">
            <a:avLst/>
          </a:prstGeom>
        </p:spPr>
      </p:pic>
      <p:sp>
        <p:nvSpPr>
          <p:cNvPr id="8" name="Título 1"/>
          <p:cNvSpPr txBox="1">
            <a:spLocks/>
          </p:cNvSpPr>
          <p:nvPr/>
        </p:nvSpPr>
        <p:spPr>
          <a:xfrm>
            <a:off x="1057568" y="1651218"/>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NUDOS CRITICOS</a:t>
            </a:r>
          </a:p>
        </p:txBody>
      </p:sp>
      <p:sp>
        <p:nvSpPr>
          <p:cNvPr id="6" name="5 Rectángulo"/>
          <p:cNvSpPr/>
          <p:nvPr/>
        </p:nvSpPr>
        <p:spPr>
          <a:xfrm>
            <a:off x="1011664" y="3233468"/>
            <a:ext cx="22067127" cy="2308324"/>
          </a:xfrm>
          <a:prstGeom prst="rect">
            <a:avLst/>
          </a:prstGeom>
        </p:spPr>
        <p:txBody>
          <a:bodyPr wrap="square">
            <a:spAutoFit/>
          </a:bodyPr>
          <a:lstStyle/>
          <a:p>
            <a:pPr marL="571500" lvl="0" indent="-571500" algn="just">
              <a:buFont typeface="Arial" pitchFamily="34" charset="0"/>
              <a:buChar char="•"/>
            </a:pPr>
            <a:r>
              <a:rPr lang="es-EC" sz="3600" dirty="0"/>
              <a:t>En la actualidad se ha dificultado realizar trámites correspondientes a SPPAT debido a la falta de personal en el área de Recaudación , 2 recursos se acogieron a supresión de partida y un recurso labora 6 horas</a:t>
            </a:r>
            <a:r>
              <a:rPr lang="es-EC" sz="3600" dirty="0" smtClean="0"/>
              <a:t>.</a:t>
            </a:r>
            <a:endParaRPr lang="es-ES" sz="3600" dirty="0"/>
          </a:p>
          <a:p>
            <a:pPr marL="571500" lvl="0" indent="-571500" algn="just">
              <a:buFont typeface="Arial" pitchFamily="34" charset="0"/>
              <a:buChar char="•"/>
            </a:pPr>
            <a:r>
              <a:rPr lang="es-EC" sz="3600" dirty="0"/>
              <a:t>Llenado incorrecto de Formulario </a:t>
            </a:r>
            <a:r>
              <a:rPr lang="es-EC" sz="3600" dirty="0" smtClean="0"/>
              <a:t>008.</a:t>
            </a:r>
            <a:endParaRPr lang="es-ES" sz="3600" dirty="0"/>
          </a:p>
          <a:p>
            <a:pPr marL="571500" lvl="0" indent="-571500" algn="just">
              <a:buFont typeface="Arial" pitchFamily="34" charset="0"/>
              <a:buChar char="•"/>
            </a:pPr>
            <a:r>
              <a:rPr lang="es-EC" sz="3600" dirty="0"/>
              <a:t>Falta de sello y firma en los diferentes formularios de la Historia Clínica.</a:t>
            </a:r>
            <a:endParaRPr lang="es-ES" sz="3600" dirty="0"/>
          </a:p>
        </p:txBody>
      </p:sp>
      <p:sp>
        <p:nvSpPr>
          <p:cNvPr id="9" name="Título 1"/>
          <p:cNvSpPr txBox="1">
            <a:spLocks/>
          </p:cNvSpPr>
          <p:nvPr/>
        </p:nvSpPr>
        <p:spPr>
          <a:xfrm>
            <a:off x="1057568" y="6786155"/>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CONCLUSIONES</a:t>
            </a:r>
          </a:p>
        </p:txBody>
      </p:sp>
      <p:sp>
        <p:nvSpPr>
          <p:cNvPr id="12" name="11 Rectángulo"/>
          <p:cNvSpPr/>
          <p:nvPr/>
        </p:nvSpPr>
        <p:spPr>
          <a:xfrm>
            <a:off x="1057568" y="7756934"/>
            <a:ext cx="20888325" cy="2308324"/>
          </a:xfrm>
          <a:prstGeom prst="rect">
            <a:avLst/>
          </a:prstGeom>
        </p:spPr>
        <p:txBody>
          <a:bodyPr wrap="square">
            <a:spAutoFit/>
          </a:bodyPr>
          <a:lstStyle/>
          <a:p>
            <a:pPr marL="457200" lvl="0" indent="-457200" algn="just">
              <a:buFont typeface="Arial" pitchFamily="34" charset="0"/>
              <a:buChar char="•"/>
            </a:pPr>
            <a:r>
              <a:rPr lang="es-EC" sz="3600" dirty="0"/>
              <a:t>Se envían expedientes tanto al Seguro General y Seguro Campesino en el tiempo establecido.</a:t>
            </a:r>
          </a:p>
          <a:p>
            <a:pPr marL="457200" indent="-457200" algn="just">
              <a:buFont typeface="Arial" pitchFamily="34" charset="0"/>
              <a:buChar char="•"/>
            </a:pPr>
            <a:r>
              <a:rPr lang="es-EC" sz="3600" dirty="0" smtClean="0"/>
              <a:t>Se realizaron capacitaciones </a:t>
            </a:r>
            <a:r>
              <a:rPr lang="es-EC" sz="3600" dirty="0"/>
              <a:t>al personal médico </a:t>
            </a:r>
            <a:r>
              <a:rPr lang="es-EC" sz="3600" dirty="0" smtClean="0"/>
              <a:t>para el correcto </a:t>
            </a:r>
            <a:r>
              <a:rPr lang="es-EC" sz="3600" dirty="0"/>
              <a:t>llenado de los </a:t>
            </a:r>
            <a:r>
              <a:rPr lang="es-EC" sz="3600" dirty="0" smtClean="0"/>
              <a:t>formularios que conforman  la </a:t>
            </a:r>
            <a:r>
              <a:rPr lang="es-EC" sz="3600" dirty="0"/>
              <a:t>Historia Clínica para evitar que se objeten valores.</a:t>
            </a:r>
            <a:endParaRPr lang="es-ES" sz="3600" dirty="0"/>
          </a:p>
          <a:p>
            <a:pPr marL="457200" indent="-457200" algn="just">
              <a:buFont typeface="Arial" pitchFamily="34" charset="0"/>
              <a:buChar char="•"/>
            </a:pPr>
            <a:endParaRPr lang="es-ES" sz="3600" dirty="0"/>
          </a:p>
        </p:txBody>
      </p:sp>
    </p:spTree>
    <p:extLst>
      <p:ext uri="{BB962C8B-B14F-4D97-AF65-F5344CB8AC3E}">
        <p14:creationId xmlns:p14="http://schemas.microsoft.com/office/powerpoint/2010/main" val="1374570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3">
            <a:extLst>
              <a:ext uri="{28A0092B-C50C-407E-A947-70E740481C1C}">
                <a14:useLocalDpi xmlns:a14="http://schemas.microsoft.com/office/drawing/2010/main" val="0"/>
              </a:ext>
            </a:extLst>
          </a:blip>
          <a:srcRect l="1008" r="980"/>
          <a:stretch/>
        </p:blipFill>
        <p:spPr>
          <a:xfrm>
            <a:off x="-31607" y="0"/>
            <a:ext cx="24153670" cy="13862050"/>
          </a:xfrm>
          <a:prstGeom prst="rect">
            <a:avLst/>
          </a:prstGeom>
        </p:spPr>
      </p:pic>
      <p:pic>
        <p:nvPicPr>
          <p:cNvPr id="2" name="Imagen 1">
            <a:extLst>
              <a:ext uri="{FF2B5EF4-FFF2-40B4-BE49-F238E27FC236}">
                <a16:creationId xmlns="" xmlns:a16="http://schemas.microsoft.com/office/drawing/2014/main" id="{4CADBC0B-ED93-4F2E-9CED-9E45532FB397}"/>
              </a:ext>
            </a:extLst>
          </p:cNvPr>
          <p:cNvPicPr>
            <a:picLocks noChangeAspect="1"/>
          </p:cNvPicPr>
          <p:nvPr/>
        </p:nvPicPr>
        <p:blipFill>
          <a:blip r:embed="rId4"/>
          <a:stretch>
            <a:fillRect/>
          </a:stretch>
        </p:blipFill>
        <p:spPr>
          <a:xfrm>
            <a:off x="316" y="0"/>
            <a:ext cx="24121429" cy="13862050"/>
          </a:xfrm>
          <a:prstGeom prst="rect">
            <a:avLst/>
          </a:prstGeom>
        </p:spPr>
      </p:pic>
      <p:sp>
        <p:nvSpPr>
          <p:cNvPr id="10" name="Título 1"/>
          <p:cNvSpPr>
            <a:spLocks noGrp="1"/>
          </p:cNvSpPr>
          <p:nvPr>
            <p:ph type="ctrTitle"/>
          </p:nvPr>
        </p:nvSpPr>
        <p:spPr>
          <a:xfrm>
            <a:off x="938018" y="5244132"/>
            <a:ext cx="22214419" cy="2260014"/>
          </a:xfrm>
        </p:spPr>
        <p:txBody>
          <a:bodyPr>
            <a:normAutofit/>
          </a:bodyPr>
          <a:lstStyle/>
          <a:p>
            <a:pPr algn="l"/>
            <a:r>
              <a:rPr lang="es-ES" sz="6000" b="1" dirty="0">
                <a:solidFill>
                  <a:schemeClr val="tx2">
                    <a:lumMod val="50000"/>
                  </a:schemeClr>
                </a:solidFill>
                <a:latin typeface="Arial"/>
                <a:cs typeface="Arial"/>
              </a:rPr>
              <a:t>EJE ESTRATÉGICO 2: VIGILANCIA Y CONTROL SANITARIO</a:t>
            </a:r>
          </a:p>
        </p:txBody>
      </p:sp>
    </p:spTree>
    <p:extLst>
      <p:ext uri="{BB962C8B-B14F-4D97-AF65-F5344CB8AC3E}">
        <p14:creationId xmlns:p14="http://schemas.microsoft.com/office/powerpoint/2010/main" val="108592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70068" y="0"/>
            <a:ext cx="24153670" cy="13862050"/>
          </a:xfrm>
          <a:prstGeom prst="rect">
            <a:avLst/>
          </a:prstGeom>
        </p:spPr>
      </p:pic>
      <p:pic>
        <p:nvPicPr>
          <p:cNvPr id="2" name="Imagen 1">
            <a:extLst>
              <a:ext uri="{FF2B5EF4-FFF2-40B4-BE49-F238E27FC236}">
                <a16:creationId xmlns="" xmlns:a16="http://schemas.microsoft.com/office/drawing/2014/main" id="{31EAD21A-9185-4DF4-BF65-CF47BEE343D0}"/>
              </a:ext>
            </a:extLst>
          </p:cNvPr>
          <p:cNvPicPr>
            <a:picLocks noChangeAspect="1"/>
          </p:cNvPicPr>
          <p:nvPr/>
        </p:nvPicPr>
        <p:blipFill>
          <a:blip r:embed="rId3"/>
          <a:stretch>
            <a:fillRect/>
          </a:stretch>
        </p:blipFill>
        <p:spPr>
          <a:xfrm>
            <a:off x="316" y="0"/>
            <a:ext cx="24121429" cy="13862050"/>
          </a:xfrm>
          <a:prstGeom prst="rect">
            <a:avLst/>
          </a:prstGeom>
        </p:spPr>
      </p:pic>
      <p:sp>
        <p:nvSpPr>
          <p:cNvPr id="7" name="Título 1"/>
          <p:cNvSpPr txBox="1">
            <a:spLocks/>
          </p:cNvSpPr>
          <p:nvPr/>
        </p:nvSpPr>
        <p:spPr>
          <a:xfrm>
            <a:off x="850076" y="242013"/>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8" name="CuadroTexto 7">
            <a:extLst>
              <a:ext uri="{FF2B5EF4-FFF2-40B4-BE49-F238E27FC236}">
                <a16:creationId xmlns="" xmlns:a16="http://schemas.microsoft.com/office/drawing/2014/main" id="{47A49219-F7FE-4E72-8D80-D0127416604C}"/>
              </a:ext>
            </a:extLst>
          </p:cNvPr>
          <p:cNvSpPr txBox="1"/>
          <p:nvPr/>
        </p:nvSpPr>
        <p:spPr>
          <a:xfrm>
            <a:off x="850076" y="10651568"/>
            <a:ext cx="6989152" cy="1200329"/>
          </a:xfrm>
          <a:prstGeom prst="rect">
            <a:avLst/>
          </a:prstGeom>
          <a:noFill/>
        </p:spPr>
        <p:txBody>
          <a:bodyPr wrap="square" rtlCol="0">
            <a:spAutoFit/>
          </a:bodyPr>
          <a:lstStyle/>
          <a:p>
            <a:r>
              <a:rPr lang="es-EC" sz="2400" b="1" dirty="0"/>
              <a:t>FUENTE: </a:t>
            </a:r>
            <a:r>
              <a:rPr lang="es-ES" sz="2400" b="1" dirty="0"/>
              <a:t>Sistema Covid-19 y VIEPI del HMHA</a:t>
            </a:r>
            <a:endParaRPr lang="es-EC" sz="2400" b="1" dirty="0"/>
          </a:p>
          <a:p>
            <a:r>
              <a:rPr lang="es-EC" sz="2400" b="1" dirty="0"/>
              <a:t>ELABORADO POR: </a:t>
            </a:r>
            <a:r>
              <a:rPr lang="es-ES_tradnl" sz="2400" b="1" dirty="0"/>
              <a:t>Dr. Ronald Mendoza</a:t>
            </a:r>
            <a:endParaRPr lang="es-EC" sz="2400" b="1" dirty="0"/>
          </a:p>
          <a:p>
            <a:r>
              <a:rPr lang="es-EC" sz="2400" b="1" dirty="0"/>
              <a:t>FECHA DE CORTE: 31/12/2021</a:t>
            </a:r>
          </a:p>
        </p:txBody>
      </p:sp>
      <p:sp>
        <p:nvSpPr>
          <p:cNvPr id="4" name="3 Rectángulo"/>
          <p:cNvSpPr/>
          <p:nvPr/>
        </p:nvSpPr>
        <p:spPr>
          <a:xfrm>
            <a:off x="850076" y="1318153"/>
            <a:ext cx="12058650" cy="584775"/>
          </a:xfrm>
          <a:prstGeom prst="rect">
            <a:avLst/>
          </a:prstGeom>
        </p:spPr>
        <p:txBody>
          <a:bodyPr>
            <a:spAutoFit/>
          </a:bodyPr>
          <a:lstStyle/>
          <a:p>
            <a:r>
              <a:rPr lang="es-ES" sz="3200" b="1" dirty="0"/>
              <a:t>INDICADORES DE DESEMPEÑO DEL SISTEMA COVID-19</a:t>
            </a:r>
            <a:endParaRPr lang="es-ES" sz="3200" dirty="0"/>
          </a:p>
        </p:txBody>
      </p:sp>
      <p:graphicFrame>
        <p:nvGraphicFramePr>
          <p:cNvPr id="10" name="9 Tabla"/>
          <p:cNvGraphicFramePr>
            <a:graphicFrameLocks noGrp="1"/>
          </p:cNvGraphicFramePr>
          <p:nvPr>
            <p:extLst>
              <p:ext uri="{D42A27DB-BD31-4B8C-83A1-F6EECF244321}">
                <p14:modId xmlns:p14="http://schemas.microsoft.com/office/powerpoint/2010/main" val="3363298811"/>
              </p:ext>
            </p:extLst>
          </p:nvPr>
        </p:nvGraphicFramePr>
        <p:xfrm>
          <a:off x="850076" y="1902928"/>
          <a:ext cx="9743782" cy="2523744"/>
        </p:xfrm>
        <a:graphic>
          <a:graphicData uri="http://schemas.openxmlformats.org/drawingml/2006/table">
            <a:tbl>
              <a:tblPr firstRow="1" firstCol="1" bandRow="1">
                <a:tableStyleId>{7DF18680-E054-41AD-8BC1-D1AEF772440D}</a:tableStyleId>
              </a:tblPr>
              <a:tblGrid>
                <a:gridCol w="5538420">
                  <a:extLst>
                    <a:ext uri="{9D8B030D-6E8A-4147-A177-3AD203B41FA5}">
                      <a16:colId xmlns="" xmlns:a16="http://schemas.microsoft.com/office/drawing/2014/main" val="20000"/>
                    </a:ext>
                  </a:extLst>
                </a:gridCol>
                <a:gridCol w="2201322">
                  <a:extLst>
                    <a:ext uri="{9D8B030D-6E8A-4147-A177-3AD203B41FA5}">
                      <a16:colId xmlns="" xmlns:a16="http://schemas.microsoft.com/office/drawing/2014/main" val="20001"/>
                    </a:ext>
                  </a:extLst>
                </a:gridCol>
                <a:gridCol w="2004040">
                  <a:extLst>
                    <a:ext uri="{9D8B030D-6E8A-4147-A177-3AD203B41FA5}">
                      <a16:colId xmlns="" xmlns:a16="http://schemas.microsoft.com/office/drawing/2014/main" val="20002"/>
                    </a:ext>
                  </a:extLst>
                </a:gridCol>
              </a:tblGrid>
              <a:tr h="0">
                <a:tc>
                  <a:txBody>
                    <a:bodyPr/>
                    <a:lstStyle/>
                    <a:p>
                      <a:pPr algn="ctr">
                        <a:lnSpc>
                          <a:spcPct val="115000"/>
                        </a:lnSpc>
                        <a:spcAft>
                          <a:spcPts val="800"/>
                        </a:spcAft>
                      </a:pPr>
                      <a:r>
                        <a:rPr lang="x-none" sz="2400" kern="50">
                          <a:effectLst/>
                        </a:rPr>
                        <a:t>INDICADORES DE DESEMPEÑO DEL SIVE ALERTA</a:t>
                      </a:r>
                      <a:endParaRPr lang="es-ES" sz="2400" dirty="0">
                        <a:effectLst/>
                        <a:latin typeface="Calibri"/>
                        <a:ea typeface="Calibri"/>
                        <a:cs typeface="Cambria"/>
                      </a:endParaRPr>
                    </a:p>
                  </a:txBody>
                  <a:tcPr marL="68580" marR="68580" marT="0" marB="0"/>
                </a:tc>
                <a:tc>
                  <a:txBody>
                    <a:bodyPr/>
                    <a:lstStyle/>
                    <a:p>
                      <a:pPr algn="ctr">
                        <a:lnSpc>
                          <a:spcPct val="115000"/>
                        </a:lnSpc>
                        <a:spcAft>
                          <a:spcPts val="800"/>
                        </a:spcAft>
                      </a:pPr>
                      <a:r>
                        <a:rPr lang="es-ES" sz="2400" kern="50">
                          <a:effectLst/>
                        </a:rPr>
                        <a:t>2021</a:t>
                      </a:r>
                      <a:endParaRPr lang="es-ES" sz="2400">
                        <a:effectLst/>
                        <a:latin typeface="Calibri"/>
                        <a:ea typeface="Calibri"/>
                        <a:cs typeface="Cambria"/>
                      </a:endParaRPr>
                    </a:p>
                  </a:txBody>
                  <a:tcPr marL="68580" marR="68580" marT="0" marB="0"/>
                </a:tc>
                <a:tc>
                  <a:txBody>
                    <a:bodyPr/>
                    <a:lstStyle/>
                    <a:p>
                      <a:pPr algn="ctr">
                        <a:lnSpc>
                          <a:spcPct val="115000"/>
                        </a:lnSpc>
                        <a:spcAft>
                          <a:spcPts val="800"/>
                        </a:spcAft>
                      </a:pPr>
                      <a:r>
                        <a:rPr lang="es-ES" sz="2400" kern="50">
                          <a:effectLst/>
                        </a:rPr>
                        <a:t>%</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0"/>
                  </a:ext>
                </a:extLst>
              </a:tr>
              <a:tr h="0">
                <a:tc>
                  <a:txBody>
                    <a:bodyPr/>
                    <a:lstStyle/>
                    <a:p>
                      <a:pPr algn="ctr">
                        <a:lnSpc>
                          <a:spcPct val="115000"/>
                        </a:lnSpc>
                        <a:spcAft>
                          <a:spcPts val="800"/>
                        </a:spcAft>
                      </a:pPr>
                      <a:r>
                        <a:rPr lang="x-none" sz="2400" kern="50">
                          <a:effectLst/>
                        </a:rPr>
                        <a:t>CASOS CONFIRMADOS</a:t>
                      </a:r>
                      <a:endParaRPr lang="es-ES" sz="2400">
                        <a:effectLst/>
                        <a:latin typeface="Calibri"/>
                        <a:ea typeface="Calibri"/>
                        <a:cs typeface="Cambria"/>
                      </a:endParaRPr>
                    </a:p>
                  </a:txBody>
                  <a:tcPr marL="68580" marR="68580" marT="0" marB="0"/>
                </a:tc>
                <a:tc>
                  <a:txBody>
                    <a:bodyPr/>
                    <a:lstStyle/>
                    <a:p>
                      <a:pPr indent="457200" algn="l">
                        <a:lnSpc>
                          <a:spcPct val="115000"/>
                        </a:lnSpc>
                        <a:spcAft>
                          <a:spcPts val="800"/>
                        </a:spcAft>
                      </a:pPr>
                      <a:r>
                        <a:rPr lang="es-EC" sz="2400" dirty="0"/>
                        <a:t> </a:t>
                      </a:r>
                      <a:r>
                        <a:rPr lang="es-EC" sz="2400" dirty="0" smtClean="0"/>
                        <a:t>377</a:t>
                      </a:r>
                      <a:endParaRPr lang="es-ES" sz="2400" dirty="0"/>
                    </a:p>
                  </a:txBody>
                  <a:tcPr marL="68580" marR="68580" marT="0" marB="0"/>
                </a:tc>
                <a:tc>
                  <a:txBody>
                    <a:bodyPr/>
                    <a:lstStyle/>
                    <a:p>
                      <a:pPr algn="ctr">
                        <a:lnSpc>
                          <a:spcPct val="115000"/>
                        </a:lnSpc>
                        <a:spcAft>
                          <a:spcPts val="800"/>
                        </a:spcAft>
                      </a:pPr>
                      <a:r>
                        <a:rPr lang="es-EC" sz="2400" dirty="0" smtClean="0">
                          <a:effectLst/>
                        </a:rPr>
                        <a:t>41</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1"/>
                  </a:ext>
                </a:extLst>
              </a:tr>
              <a:tr h="0">
                <a:tc>
                  <a:txBody>
                    <a:bodyPr/>
                    <a:lstStyle/>
                    <a:p>
                      <a:pPr algn="ctr">
                        <a:lnSpc>
                          <a:spcPct val="115000"/>
                        </a:lnSpc>
                        <a:spcAft>
                          <a:spcPts val="800"/>
                        </a:spcAft>
                      </a:pPr>
                      <a:r>
                        <a:rPr lang="x-none" sz="2400" kern="50">
                          <a:effectLst/>
                        </a:rPr>
                        <a:t>NOTIFICACIONES PENDIENTES</a:t>
                      </a:r>
                      <a:endParaRPr lang="es-ES" sz="2400">
                        <a:effectLst/>
                        <a:latin typeface="Calibri"/>
                        <a:ea typeface="Calibri"/>
                        <a:cs typeface="Cambria"/>
                      </a:endParaRPr>
                    </a:p>
                  </a:txBody>
                  <a:tcPr marL="68580" marR="68580" marT="0" marB="0"/>
                </a:tc>
                <a:tc>
                  <a:txBody>
                    <a:bodyPr/>
                    <a:lstStyle/>
                    <a:p>
                      <a:pPr algn="l">
                        <a:lnSpc>
                          <a:spcPct val="115000"/>
                        </a:lnSpc>
                        <a:spcAft>
                          <a:spcPts val="800"/>
                        </a:spcAft>
                      </a:pPr>
                      <a:r>
                        <a:rPr lang="es-EC" sz="2400" dirty="0"/>
                        <a:t>          12</a:t>
                      </a:r>
                      <a:endParaRPr lang="es-ES" sz="2400" dirty="0"/>
                    </a:p>
                  </a:txBody>
                  <a:tcPr marL="68580" marR="68580" marT="0" marB="0"/>
                </a:tc>
                <a:tc>
                  <a:txBody>
                    <a:bodyPr/>
                    <a:lstStyle/>
                    <a:p>
                      <a:pPr algn="ctr">
                        <a:lnSpc>
                          <a:spcPct val="115000"/>
                        </a:lnSpc>
                        <a:spcAft>
                          <a:spcPts val="800"/>
                        </a:spcAft>
                      </a:pPr>
                      <a:r>
                        <a:rPr lang="es-EC" sz="2400">
                          <a:effectLst/>
                        </a:rPr>
                        <a:t>1</a:t>
                      </a:r>
                      <a:endParaRPr lang="es-ES" sz="2400">
                        <a:effectLst/>
                        <a:latin typeface="Calibri"/>
                        <a:ea typeface="Calibri"/>
                        <a:cs typeface="Cambria"/>
                      </a:endParaRPr>
                    </a:p>
                  </a:txBody>
                  <a:tcPr marL="68580" marR="68580" marT="0" marB="0"/>
                </a:tc>
                <a:extLst>
                  <a:ext uri="{0D108BD9-81ED-4DB2-BD59-A6C34878D82A}">
                    <a16:rowId xmlns="" xmlns:a16="http://schemas.microsoft.com/office/drawing/2014/main" val="10002"/>
                  </a:ext>
                </a:extLst>
              </a:tr>
              <a:tr h="0">
                <a:tc>
                  <a:txBody>
                    <a:bodyPr/>
                    <a:lstStyle/>
                    <a:p>
                      <a:pPr algn="ctr">
                        <a:lnSpc>
                          <a:spcPct val="115000"/>
                        </a:lnSpc>
                        <a:spcAft>
                          <a:spcPts val="800"/>
                        </a:spcAft>
                      </a:pPr>
                      <a:r>
                        <a:rPr lang="es-ES" sz="2400" kern="50">
                          <a:effectLst/>
                        </a:rPr>
                        <a:t>NOTIFICACIONES DESCARTADAS</a:t>
                      </a:r>
                      <a:endParaRPr lang="es-ES" sz="2400">
                        <a:effectLst/>
                        <a:latin typeface="Calibri"/>
                        <a:ea typeface="Calibri"/>
                        <a:cs typeface="Cambria"/>
                      </a:endParaRPr>
                    </a:p>
                  </a:txBody>
                  <a:tcPr marL="68580" marR="68580" marT="0" marB="0"/>
                </a:tc>
                <a:tc>
                  <a:txBody>
                    <a:bodyPr/>
                    <a:lstStyle/>
                    <a:p>
                      <a:pPr algn="l">
                        <a:lnSpc>
                          <a:spcPct val="115000"/>
                        </a:lnSpc>
                        <a:spcAft>
                          <a:spcPts val="800"/>
                        </a:spcAft>
                      </a:pPr>
                      <a:r>
                        <a:rPr lang="es-EC" sz="2400" dirty="0"/>
                        <a:t>       </a:t>
                      </a:r>
                      <a:r>
                        <a:rPr lang="es-EC" sz="2400" dirty="0" smtClean="0"/>
                        <a:t>529</a:t>
                      </a:r>
                      <a:endParaRPr lang="es-ES" sz="2400" dirty="0"/>
                    </a:p>
                  </a:txBody>
                  <a:tcPr marL="68580" marR="68580" marT="0" marB="0"/>
                </a:tc>
                <a:tc>
                  <a:txBody>
                    <a:bodyPr/>
                    <a:lstStyle/>
                    <a:p>
                      <a:pPr algn="ctr">
                        <a:lnSpc>
                          <a:spcPct val="115000"/>
                        </a:lnSpc>
                        <a:spcAft>
                          <a:spcPts val="800"/>
                        </a:spcAft>
                      </a:pPr>
                      <a:r>
                        <a:rPr lang="es-EC" sz="2400" dirty="0" smtClean="0">
                          <a:effectLst/>
                        </a:rPr>
                        <a:t>58</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3"/>
                  </a:ext>
                </a:extLst>
              </a:tr>
              <a:tr h="0">
                <a:tc>
                  <a:txBody>
                    <a:bodyPr/>
                    <a:lstStyle/>
                    <a:p>
                      <a:pPr algn="ctr">
                        <a:lnSpc>
                          <a:spcPct val="115000"/>
                        </a:lnSpc>
                        <a:spcAft>
                          <a:spcPts val="800"/>
                        </a:spcAft>
                      </a:pPr>
                      <a:r>
                        <a:rPr lang="es-ES" sz="2400" kern="50">
                          <a:effectLst/>
                        </a:rPr>
                        <a:t>NO CONCLUYENTE</a:t>
                      </a:r>
                      <a:endParaRPr lang="es-ES" sz="2400">
                        <a:effectLst/>
                        <a:latin typeface="Calibri"/>
                        <a:ea typeface="Calibri"/>
                        <a:cs typeface="Cambria"/>
                      </a:endParaRPr>
                    </a:p>
                  </a:txBody>
                  <a:tcPr marL="68580" marR="68580" marT="0" marB="0"/>
                </a:tc>
                <a:tc>
                  <a:txBody>
                    <a:bodyPr/>
                    <a:lstStyle/>
                    <a:p>
                      <a:pPr algn="l">
                        <a:lnSpc>
                          <a:spcPct val="115000"/>
                        </a:lnSpc>
                        <a:spcAft>
                          <a:spcPts val="800"/>
                        </a:spcAft>
                      </a:pPr>
                      <a:r>
                        <a:rPr lang="es-EC" sz="2400" dirty="0"/>
                        <a:t>            0</a:t>
                      </a:r>
                      <a:endParaRPr lang="es-ES" sz="2400" dirty="0"/>
                    </a:p>
                  </a:txBody>
                  <a:tcPr marL="68580" marR="68580" marT="0" marB="0"/>
                </a:tc>
                <a:tc>
                  <a:txBody>
                    <a:bodyPr/>
                    <a:lstStyle/>
                    <a:p>
                      <a:pPr algn="ctr">
                        <a:lnSpc>
                          <a:spcPct val="115000"/>
                        </a:lnSpc>
                        <a:spcAft>
                          <a:spcPts val="800"/>
                        </a:spcAft>
                      </a:pPr>
                      <a:r>
                        <a:rPr lang="es-EC" sz="2400" dirty="0">
                          <a:effectLst/>
                        </a:rPr>
                        <a:t>0</a:t>
                      </a:r>
                      <a:endParaRPr lang="es-ES" sz="2400" dirty="0">
                        <a:effectLst/>
                        <a:latin typeface="Calibri"/>
                        <a:ea typeface="Calibri"/>
                        <a:cs typeface="Cambria"/>
                      </a:endParaRPr>
                    </a:p>
                  </a:txBody>
                  <a:tcPr marL="68580" marR="68580" marT="0" marB="0"/>
                </a:tc>
                <a:extLst>
                  <a:ext uri="{0D108BD9-81ED-4DB2-BD59-A6C34878D82A}">
                    <a16:rowId xmlns="" xmlns:a16="http://schemas.microsoft.com/office/drawing/2014/main" val="10004"/>
                  </a:ext>
                </a:extLst>
              </a:tr>
            </a:tbl>
          </a:graphicData>
        </a:graphic>
      </p:graphicFrame>
      <p:sp>
        <p:nvSpPr>
          <p:cNvPr id="11" name="10 Rectángulo"/>
          <p:cNvSpPr/>
          <p:nvPr/>
        </p:nvSpPr>
        <p:spPr>
          <a:xfrm>
            <a:off x="392876" y="5666543"/>
            <a:ext cx="10437049" cy="584775"/>
          </a:xfrm>
          <a:prstGeom prst="rect">
            <a:avLst/>
          </a:prstGeom>
        </p:spPr>
        <p:txBody>
          <a:bodyPr wrap="square">
            <a:spAutoFit/>
          </a:bodyPr>
          <a:lstStyle/>
          <a:p>
            <a:pPr algn="ctr"/>
            <a:r>
              <a:rPr lang="es-ES" sz="3200" b="1" dirty="0"/>
              <a:t>ATENCIONES DE CASOS COVID-19 EN EL PERIODO 2021</a:t>
            </a:r>
            <a:endParaRPr lang="es-ES" sz="3200" dirty="0"/>
          </a:p>
        </p:txBody>
      </p:sp>
      <p:graphicFrame>
        <p:nvGraphicFramePr>
          <p:cNvPr id="3" name="2 Tabla"/>
          <p:cNvGraphicFramePr>
            <a:graphicFrameLocks noGrp="1"/>
          </p:cNvGraphicFramePr>
          <p:nvPr>
            <p:extLst>
              <p:ext uri="{D42A27DB-BD31-4B8C-83A1-F6EECF244321}">
                <p14:modId xmlns:p14="http://schemas.microsoft.com/office/powerpoint/2010/main" val="2962358924"/>
              </p:ext>
            </p:extLst>
          </p:nvPr>
        </p:nvGraphicFramePr>
        <p:xfrm>
          <a:off x="360948" y="6397466"/>
          <a:ext cx="10809530" cy="3251265"/>
        </p:xfrm>
        <a:graphic>
          <a:graphicData uri="http://schemas.openxmlformats.org/drawingml/2006/table">
            <a:tbl>
              <a:tblPr>
                <a:tableStyleId>{35758FB7-9AC5-4552-8A53-C91805E547FA}</a:tableStyleId>
              </a:tblPr>
              <a:tblGrid>
                <a:gridCol w="1573488"/>
                <a:gridCol w="664385"/>
                <a:gridCol w="481263"/>
                <a:gridCol w="692819"/>
                <a:gridCol w="702844"/>
                <a:gridCol w="770021"/>
                <a:gridCol w="721895"/>
                <a:gridCol w="625642"/>
                <a:gridCol w="745958"/>
                <a:gridCol w="667755"/>
                <a:gridCol w="631656"/>
                <a:gridCol w="697831"/>
                <a:gridCol w="649706"/>
                <a:gridCol w="1184267"/>
              </a:tblGrid>
              <a:tr h="526428">
                <a:tc>
                  <a:txBody>
                    <a:bodyPr/>
                    <a:lstStyle/>
                    <a:p>
                      <a:pPr algn="l" fontAlgn="b"/>
                      <a:r>
                        <a:rPr lang="es-EC" sz="2000" u="none" strike="noStrike" dirty="0">
                          <a:effectLst/>
                        </a:rPr>
                        <a:t> </a:t>
                      </a:r>
                      <a:r>
                        <a:rPr lang="es-EC" sz="2000" u="none" strike="noStrike" dirty="0" smtClean="0">
                          <a:effectLst/>
                        </a:rPr>
                        <a:t>INDICADOR</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ENE</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FEB</a:t>
                      </a:r>
                      <a:endParaRPr lang="es-EC" sz="2000" b="1" i="0" u="none" strike="noStrike" dirty="0">
                        <a:solidFill>
                          <a:srgbClr val="000000"/>
                        </a:solidFill>
                        <a:effectLst/>
                        <a:latin typeface="Calibri"/>
                      </a:endParaRPr>
                    </a:p>
                  </a:txBody>
                  <a:tcPr marL="9525" marR="9525" marT="9525" marB="0" anchor="b"/>
                </a:tc>
                <a:tc>
                  <a:txBody>
                    <a:bodyPr/>
                    <a:lstStyle/>
                    <a:p>
                      <a:pPr algn="ctr" fontAlgn="b"/>
                      <a:r>
                        <a:rPr lang="es-MX" sz="2000" u="none" strike="noStrike" dirty="0" smtClean="0">
                          <a:effectLst/>
                        </a:rPr>
                        <a:t>MAR</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ABR</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MAY</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JUN</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JUL</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AGOS</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SEP</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OCT</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NOV</a:t>
                      </a:r>
                      <a:endParaRPr lang="es-EC" sz="2000" b="1"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DIC</a:t>
                      </a:r>
                      <a:endParaRPr lang="es-EC" sz="2000" b="1" i="0" u="none" strike="noStrike" dirty="0">
                        <a:solidFill>
                          <a:srgbClr val="000000"/>
                        </a:solidFill>
                        <a:effectLst/>
                        <a:latin typeface="Calibri"/>
                      </a:endParaRPr>
                    </a:p>
                  </a:txBody>
                  <a:tcPr marL="9525" marR="9525" marT="9525" marB="0" anchor="b"/>
                </a:tc>
                <a:tc>
                  <a:txBody>
                    <a:bodyPr/>
                    <a:lstStyle/>
                    <a:p>
                      <a:pPr algn="ctr" fontAlgn="b"/>
                      <a:r>
                        <a:rPr lang="es-EC" sz="2000" u="none" strike="noStrike" dirty="0" smtClean="0">
                          <a:effectLst/>
                        </a:rPr>
                        <a:t>TOTAL</a:t>
                      </a:r>
                      <a:r>
                        <a:rPr lang="es-EC" sz="2000" u="none" strike="noStrike" baseline="0" dirty="0" smtClean="0">
                          <a:effectLst/>
                        </a:rPr>
                        <a:t> GENERAL</a:t>
                      </a:r>
                      <a:endParaRPr lang="es-EC" sz="2000" b="1" i="0" u="none" strike="noStrike" dirty="0">
                        <a:solidFill>
                          <a:srgbClr val="000000"/>
                        </a:solidFill>
                        <a:effectLst/>
                        <a:latin typeface="Calibri"/>
                      </a:endParaRPr>
                    </a:p>
                  </a:txBody>
                  <a:tcPr marL="9525" marR="9525" marT="9525" marB="0" anchor="b"/>
                </a:tc>
              </a:tr>
              <a:tr h="526428">
                <a:tc>
                  <a:txBody>
                    <a:bodyPr/>
                    <a:lstStyle/>
                    <a:p>
                      <a:pPr algn="l" fontAlgn="b"/>
                      <a:r>
                        <a:rPr lang="es-EC" sz="2000" u="none" strike="noStrike" dirty="0">
                          <a:effectLst/>
                        </a:rPr>
                        <a:t>Con sospecha</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0</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0</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3</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9</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2</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a:effectLst/>
                        </a:rPr>
                        <a:t>3</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9</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dirty="0">
                          <a:effectLst/>
                        </a:rPr>
                        <a:t>11</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16</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a:effectLst/>
                        </a:rPr>
                        <a:t>53</a:t>
                      </a:r>
                      <a:endParaRPr lang="es-EC" sz="2000" b="0" i="0" u="none" strike="noStrike">
                        <a:solidFill>
                          <a:srgbClr val="000000"/>
                        </a:solidFill>
                        <a:effectLst/>
                        <a:latin typeface="Calibri"/>
                      </a:endParaRPr>
                    </a:p>
                  </a:txBody>
                  <a:tcPr marL="9525" marR="9525" marT="9525" marB="0" anchor="b"/>
                </a:tc>
              </a:tr>
              <a:tr h="526428">
                <a:tc>
                  <a:txBody>
                    <a:bodyPr/>
                    <a:lstStyle/>
                    <a:p>
                      <a:pPr algn="l" fontAlgn="b"/>
                      <a:r>
                        <a:rPr lang="es-EC" sz="2000" u="none" strike="noStrike" dirty="0">
                          <a:effectLst/>
                        </a:rPr>
                        <a:t>Confirmado</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a:effectLst/>
                        </a:rPr>
                        <a:t>39</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44</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77</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95</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29</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13</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12</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6</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7</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34</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21</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377</a:t>
                      </a:r>
                      <a:endParaRPr lang="es-EC" sz="2000" b="0" i="0" u="none" strike="noStrike">
                        <a:solidFill>
                          <a:srgbClr val="000000"/>
                        </a:solidFill>
                        <a:effectLst/>
                        <a:latin typeface="Calibri"/>
                      </a:endParaRPr>
                    </a:p>
                  </a:txBody>
                  <a:tcPr marL="9525" marR="9525" marT="9525" marB="0" anchor="b"/>
                </a:tc>
              </a:tr>
              <a:tr h="526428">
                <a:tc>
                  <a:txBody>
                    <a:bodyPr/>
                    <a:lstStyle/>
                    <a:p>
                      <a:pPr algn="l" fontAlgn="b"/>
                      <a:r>
                        <a:rPr lang="es-EC" sz="2000" u="none" strike="noStrike" dirty="0">
                          <a:effectLst/>
                        </a:rPr>
                        <a:t>Descartado</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a:effectLst/>
                        </a:rPr>
                        <a:t>25</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28</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51</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85</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53</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35</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26</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19</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7</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27</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95</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78</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529</a:t>
                      </a:r>
                      <a:endParaRPr lang="es-EC" sz="2000" b="0" i="0" u="none" strike="noStrike">
                        <a:solidFill>
                          <a:srgbClr val="000000"/>
                        </a:solidFill>
                        <a:effectLst/>
                        <a:latin typeface="Calibri"/>
                      </a:endParaRPr>
                    </a:p>
                  </a:txBody>
                  <a:tcPr marL="9525" marR="9525" marT="9525" marB="0" anchor="b"/>
                </a:tc>
              </a:tr>
              <a:tr h="526428">
                <a:tc>
                  <a:txBody>
                    <a:bodyPr/>
                    <a:lstStyle/>
                    <a:p>
                      <a:pPr algn="l" fontAlgn="b"/>
                      <a:r>
                        <a:rPr lang="es-EC" sz="2000" u="none" strike="noStrike" dirty="0">
                          <a:effectLst/>
                        </a:rPr>
                        <a:t>Probable</a:t>
                      </a:r>
                      <a:endParaRPr lang="es-EC" sz="2000" b="0"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a:effectLst/>
                        </a:rPr>
                        <a:t>3</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3</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3</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1</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2</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0</a:t>
                      </a:r>
                      <a:endParaRPr lang="es-EC" sz="2000" b="0" i="0" u="none" strike="noStrike">
                        <a:solidFill>
                          <a:srgbClr val="000000"/>
                        </a:solidFill>
                        <a:effectLst/>
                        <a:latin typeface="Calibri"/>
                      </a:endParaRPr>
                    </a:p>
                  </a:txBody>
                  <a:tcPr marL="9525" marR="9525" marT="9525" marB="0" anchor="b"/>
                </a:tc>
                <a:tc>
                  <a:txBody>
                    <a:bodyPr/>
                    <a:lstStyle/>
                    <a:p>
                      <a:pPr algn="r" fontAlgn="b"/>
                      <a:r>
                        <a:rPr lang="es-EC" sz="2000" u="none" strike="noStrike">
                          <a:effectLst/>
                        </a:rPr>
                        <a:t>12</a:t>
                      </a:r>
                      <a:endParaRPr lang="es-EC" sz="2000" b="0" i="0" u="none" strike="noStrike">
                        <a:solidFill>
                          <a:srgbClr val="000000"/>
                        </a:solidFill>
                        <a:effectLst/>
                        <a:latin typeface="Calibri"/>
                      </a:endParaRPr>
                    </a:p>
                  </a:txBody>
                  <a:tcPr marL="9525" marR="9525" marT="9525" marB="0" anchor="b"/>
                </a:tc>
              </a:tr>
              <a:tr h="526428">
                <a:tc>
                  <a:txBody>
                    <a:bodyPr/>
                    <a:lstStyle/>
                    <a:p>
                      <a:pPr algn="l" fontAlgn="b"/>
                      <a:r>
                        <a:rPr lang="es-EC" sz="2000" u="none" strike="noStrike" dirty="0">
                          <a:effectLst/>
                        </a:rPr>
                        <a:t>Total general</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67</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75</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134</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190</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84</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51</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38</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25</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7</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45</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140</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115</a:t>
                      </a:r>
                      <a:endParaRPr lang="es-EC" sz="2000" b="1" i="0" u="none" strike="noStrike" dirty="0">
                        <a:solidFill>
                          <a:srgbClr val="000000"/>
                        </a:solidFill>
                        <a:effectLst/>
                        <a:latin typeface="Calibri"/>
                      </a:endParaRPr>
                    </a:p>
                  </a:txBody>
                  <a:tcPr marL="9525" marR="9525" marT="9525" marB="0" anchor="b"/>
                </a:tc>
                <a:tc>
                  <a:txBody>
                    <a:bodyPr/>
                    <a:lstStyle/>
                    <a:p>
                      <a:pPr algn="r" fontAlgn="b"/>
                      <a:r>
                        <a:rPr lang="es-EC" sz="2000" u="none" strike="noStrike" dirty="0">
                          <a:effectLst/>
                        </a:rPr>
                        <a:t>971</a:t>
                      </a:r>
                      <a:endParaRPr lang="es-EC" sz="2000" b="1" i="0" u="none" strike="noStrike" dirty="0">
                        <a:solidFill>
                          <a:srgbClr val="000000"/>
                        </a:solidFill>
                        <a:effectLst/>
                        <a:latin typeface="Calibri"/>
                      </a:endParaRPr>
                    </a:p>
                  </a:txBody>
                  <a:tcPr marL="9525" marR="9525" marT="9525" marB="0" anchor="b"/>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3729" y="5958929"/>
            <a:ext cx="10906292" cy="534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8727" y="242013"/>
            <a:ext cx="10721294" cy="534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35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0" y="9914"/>
            <a:ext cx="24153670" cy="13862050"/>
          </a:xfrm>
          <a:prstGeom prst="rect">
            <a:avLst/>
          </a:prstGeom>
        </p:spPr>
      </p:pic>
      <p:pic>
        <p:nvPicPr>
          <p:cNvPr id="4" name="Imagen 3">
            <a:extLst>
              <a:ext uri="{FF2B5EF4-FFF2-40B4-BE49-F238E27FC236}">
                <a16:creationId xmlns="" xmlns:a16="http://schemas.microsoft.com/office/drawing/2014/main" id="{56CF2033-9F57-4D22-9CEE-85E1F7618859}"/>
              </a:ext>
            </a:extLst>
          </p:cNvPr>
          <p:cNvPicPr>
            <a:picLocks noChangeAspect="1"/>
          </p:cNvPicPr>
          <p:nvPr/>
        </p:nvPicPr>
        <p:blipFill>
          <a:blip r:embed="rId3"/>
          <a:stretch>
            <a:fillRect/>
          </a:stretch>
        </p:blipFill>
        <p:spPr>
          <a:xfrm>
            <a:off x="316" y="0"/>
            <a:ext cx="24121429" cy="13862050"/>
          </a:xfrm>
          <a:prstGeom prst="rect">
            <a:avLst/>
          </a:prstGeom>
        </p:spPr>
      </p:pic>
      <p:sp>
        <p:nvSpPr>
          <p:cNvPr id="14" name="Título 1"/>
          <p:cNvSpPr txBox="1">
            <a:spLocks/>
          </p:cNvSpPr>
          <p:nvPr/>
        </p:nvSpPr>
        <p:spPr>
          <a:xfrm>
            <a:off x="850076" y="242013"/>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000" b="1" dirty="0">
                <a:solidFill>
                  <a:schemeClr val="tx2">
                    <a:lumMod val="50000"/>
                  </a:schemeClr>
                </a:solidFill>
                <a:latin typeface="Arial"/>
                <a:cs typeface="Arial"/>
              </a:rPr>
              <a:t>LOGROS Y/O RESULTADOS</a:t>
            </a:r>
          </a:p>
        </p:txBody>
      </p:sp>
      <p:sp>
        <p:nvSpPr>
          <p:cNvPr id="2" name="1 Rectángulo"/>
          <p:cNvSpPr/>
          <p:nvPr/>
        </p:nvSpPr>
        <p:spPr>
          <a:xfrm>
            <a:off x="1087438" y="1370809"/>
            <a:ext cx="11342687" cy="1077218"/>
          </a:xfrm>
          <a:prstGeom prst="rect">
            <a:avLst/>
          </a:prstGeom>
        </p:spPr>
        <p:txBody>
          <a:bodyPr wrap="square">
            <a:spAutoFit/>
          </a:bodyPr>
          <a:lstStyle/>
          <a:p>
            <a:pPr algn="ctr"/>
            <a:r>
              <a:rPr lang="es-ES" sz="3200" b="1" dirty="0"/>
              <a:t>HOSPITALIZACIONES DE COVID-19 EN EL TRIAGE RESPIRATORIOS DEL AÑO DEL 2021 EN EL HMHA</a:t>
            </a:r>
            <a:endParaRPr lang="es-ES" sz="3200" dirty="0"/>
          </a:p>
        </p:txBody>
      </p:sp>
      <p:pic>
        <p:nvPicPr>
          <p:cNvPr id="17" name="1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501" y="2448027"/>
            <a:ext cx="10457974" cy="6295923"/>
          </a:xfrm>
          <a:prstGeom prst="rect">
            <a:avLst/>
          </a:prstGeom>
          <a:noFill/>
        </p:spPr>
      </p:pic>
      <p:sp>
        <p:nvSpPr>
          <p:cNvPr id="3" name="2 Rectángulo"/>
          <p:cNvSpPr/>
          <p:nvPr/>
        </p:nvSpPr>
        <p:spPr>
          <a:xfrm>
            <a:off x="17240160" y="2169657"/>
            <a:ext cx="3154197" cy="584775"/>
          </a:xfrm>
          <a:prstGeom prst="rect">
            <a:avLst/>
          </a:prstGeom>
        </p:spPr>
        <p:txBody>
          <a:bodyPr wrap="none">
            <a:spAutoFit/>
          </a:bodyPr>
          <a:lstStyle/>
          <a:p>
            <a:r>
              <a:rPr lang="es-ES_tradnl" sz="3200" b="1" dirty="0"/>
              <a:t>ATENCIONES VIH.</a:t>
            </a:r>
            <a:endParaRPr lang="es-ES" sz="3200" dirty="0"/>
          </a:p>
        </p:txBody>
      </p:sp>
      <p:pic>
        <p:nvPicPr>
          <p:cNvPr id="18" name="17 Imagen"/>
          <p:cNvPicPr/>
          <p:nvPr/>
        </p:nvPicPr>
        <p:blipFill>
          <a:blip r:embed="rId5">
            <a:extLst>
              <a:ext uri="{28A0092B-C50C-407E-A947-70E740481C1C}">
                <a14:useLocalDpi xmlns:a14="http://schemas.microsoft.com/office/drawing/2010/main" val="0"/>
              </a:ext>
            </a:extLst>
          </a:blip>
          <a:srcRect/>
          <a:stretch>
            <a:fillRect/>
          </a:stretch>
        </p:blipFill>
        <p:spPr bwMode="auto">
          <a:xfrm>
            <a:off x="13624128" y="3091457"/>
            <a:ext cx="9977438" cy="7277637"/>
          </a:xfrm>
          <a:prstGeom prst="rect">
            <a:avLst/>
          </a:prstGeom>
          <a:noFill/>
        </p:spPr>
      </p:pic>
      <p:graphicFrame>
        <p:nvGraphicFramePr>
          <p:cNvPr id="6" name="5 Tabla"/>
          <p:cNvGraphicFramePr>
            <a:graphicFrameLocks noGrp="1"/>
          </p:cNvGraphicFramePr>
          <p:nvPr>
            <p:extLst>
              <p:ext uri="{D42A27DB-BD31-4B8C-83A1-F6EECF244321}">
                <p14:modId xmlns:p14="http://schemas.microsoft.com/office/powerpoint/2010/main" val="4089669402"/>
              </p:ext>
            </p:extLst>
          </p:nvPr>
        </p:nvGraphicFramePr>
        <p:xfrm>
          <a:off x="573088" y="8496982"/>
          <a:ext cx="12307416" cy="1481001"/>
        </p:xfrm>
        <a:graphic>
          <a:graphicData uri="http://schemas.openxmlformats.org/drawingml/2006/table">
            <a:tbl>
              <a:tblPr>
                <a:tableStyleId>{22838BEF-8BB2-4498-84A7-C5851F593DF1}</a:tableStyleId>
              </a:tblPr>
              <a:tblGrid>
                <a:gridCol w="2641410">
                  <a:extLst>
                    <a:ext uri="{9D8B030D-6E8A-4147-A177-3AD203B41FA5}">
                      <a16:colId xmlns="" xmlns:a16="http://schemas.microsoft.com/office/drawing/2014/main" val="20000"/>
                    </a:ext>
                  </a:extLst>
                </a:gridCol>
                <a:gridCol w="585787">
                  <a:extLst>
                    <a:ext uri="{9D8B030D-6E8A-4147-A177-3AD203B41FA5}">
                      <a16:colId xmlns="" xmlns:a16="http://schemas.microsoft.com/office/drawing/2014/main" val="20001"/>
                    </a:ext>
                  </a:extLst>
                </a:gridCol>
                <a:gridCol w="547687">
                  <a:extLst>
                    <a:ext uri="{9D8B030D-6E8A-4147-A177-3AD203B41FA5}">
                      <a16:colId xmlns="" xmlns:a16="http://schemas.microsoft.com/office/drawing/2014/main" val="20002"/>
                    </a:ext>
                  </a:extLst>
                </a:gridCol>
                <a:gridCol w="709613">
                  <a:extLst>
                    <a:ext uri="{9D8B030D-6E8A-4147-A177-3AD203B41FA5}">
                      <a16:colId xmlns="" xmlns:a16="http://schemas.microsoft.com/office/drawing/2014/main" val="20003"/>
                    </a:ext>
                  </a:extLst>
                </a:gridCol>
                <a:gridCol w="962515">
                  <a:extLst>
                    <a:ext uri="{9D8B030D-6E8A-4147-A177-3AD203B41FA5}">
                      <a16:colId xmlns="" xmlns:a16="http://schemas.microsoft.com/office/drawing/2014/main" val="20004"/>
                    </a:ext>
                  </a:extLst>
                </a:gridCol>
                <a:gridCol w="962515">
                  <a:extLst>
                    <a:ext uri="{9D8B030D-6E8A-4147-A177-3AD203B41FA5}">
                      <a16:colId xmlns="" xmlns:a16="http://schemas.microsoft.com/office/drawing/2014/main" val="20005"/>
                    </a:ext>
                  </a:extLst>
                </a:gridCol>
                <a:gridCol w="962515">
                  <a:extLst>
                    <a:ext uri="{9D8B030D-6E8A-4147-A177-3AD203B41FA5}">
                      <a16:colId xmlns="" xmlns:a16="http://schemas.microsoft.com/office/drawing/2014/main" val="20006"/>
                    </a:ext>
                  </a:extLst>
                </a:gridCol>
                <a:gridCol w="962515">
                  <a:extLst>
                    <a:ext uri="{9D8B030D-6E8A-4147-A177-3AD203B41FA5}">
                      <a16:colId xmlns="" xmlns:a16="http://schemas.microsoft.com/office/drawing/2014/main" val="20007"/>
                    </a:ext>
                  </a:extLst>
                </a:gridCol>
                <a:gridCol w="667766">
                  <a:extLst>
                    <a:ext uri="{9D8B030D-6E8A-4147-A177-3AD203B41FA5}">
                      <a16:colId xmlns="" xmlns:a16="http://schemas.microsoft.com/office/drawing/2014/main" val="20008"/>
                    </a:ext>
                  </a:extLst>
                </a:gridCol>
                <a:gridCol w="542925">
                  <a:extLst>
                    <a:ext uri="{9D8B030D-6E8A-4147-A177-3AD203B41FA5}">
                      <a16:colId xmlns="" xmlns:a16="http://schemas.microsoft.com/office/drawing/2014/main" val="20009"/>
                    </a:ext>
                  </a:extLst>
                </a:gridCol>
                <a:gridCol w="607885">
                  <a:extLst>
                    <a:ext uri="{9D8B030D-6E8A-4147-A177-3AD203B41FA5}">
                      <a16:colId xmlns="" xmlns:a16="http://schemas.microsoft.com/office/drawing/2014/main" val="20010"/>
                    </a:ext>
                  </a:extLst>
                </a:gridCol>
                <a:gridCol w="669481">
                  <a:extLst>
                    <a:ext uri="{9D8B030D-6E8A-4147-A177-3AD203B41FA5}">
                      <a16:colId xmlns="" xmlns:a16="http://schemas.microsoft.com/office/drawing/2014/main" val="20011"/>
                    </a:ext>
                  </a:extLst>
                </a:gridCol>
                <a:gridCol w="522287">
                  <a:extLst>
                    <a:ext uri="{9D8B030D-6E8A-4147-A177-3AD203B41FA5}">
                      <a16:colId xmlns="" xmlns:a16="http://schemas.microsoft.com/office/drawing/2014/main" val="20012"/>
                    </a:ext>
                  </a:extLst>
                </a:gridCol>
                <a:gridCol w="962515">
                  <a:extLst>
                    <a:ext uri="{9D8B030D-6E8A-4147-A177-3AD203B41FA5}">
                      <a16:colId xmlns="" xmlns:a16="http://schemas.microsoft.com/office/drawing/2014/main" val="20013"/>
                    </a:ext>
                  </a:extLst>
                </a:gridCol>
              </a:tblGrid>
              <a:tr h="491898">
                <a:tc gridSpan="14">
                  <a:txBody>
                    <a:bodyPr/>
                    <a:lstStyle/>
                    <a:p>
                      <a:pPr algn="ctr" fontAlgn="b"/>
                      <a:r>
                        <a:rPr lang="es-ES" sz="2400" b="1" u="none" strike="noStrike" dirty="0">
                          <a:effectLst/>
                        </a:rPr>
                        <a:t>PACIENTES HOSPITALIZADOS COVID-19 2021</a:t>
                      </a:r>
                      <a:endParaRPr lang="es-ES" sz="24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491898">
                <a:tc>
                  <a:txBody>
                    <a:bodyPr/>
                    <a:lstStyle/>
                    <a:p>
                      <a:pPr algn="ctr" fontAlgn="b"/>
                      <a:r>
                        <a:rPr lang="es-ES" sz="2400" b="1" u="none" strike="noStrike" dirty="0">
                          <a:effectLst/>
                        </a:rPr>
                        <a:t>MES</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ENE</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FEB</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MAR</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ABR</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MAYO</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JUNIO</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JULIO</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AGO</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SEP</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OCT</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NOV</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DIC</a:t>
                      </a:r>
                      <a:endParaRPr lang="es-ES" sz="2400" b="1" i="0" u="none" strike="noStrike" dirty="0">
                        <a:solidFill>
                          <a:srgbClr val="000000"/>
                        </a:solidFill>
                        <a:effectLst/>
                        <a:latin typeface="Calibri"/>
                      </a:endParaRPr>
                    </a:p>
                  </a:txBody>
                  <a:tcPr marL="9525" marR="9525" marT="9525" marB="0" anchor="b"/>
                </a:tc>
                <a:tc>
                  <a:txBody>
                    <a:bodyPr/>
                    <a:lstStyle/>
                    <a:p>
                      <a:pPr algn="ctr" fontAlgn="b"/>
                      <a:r>
                        <a:rPr lang="es-ES" sz="2400" b="1" u="none" strike="noStrike" dirty="0">
                          <a:effectLst/>
                        </a:rPr>
                        <a:t>TOTAL</a:t>
                      </a:r>
                      <a:endParaRPr lang="es-ES" sz="2400" b="1"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1"/>
                  </a:ext>
                </a:extLst>
              </a:tr>
              <a:tr h="491898">
                <a:tc>
                  <a:txBody>
                    <a:bodyPr/>
                    <a:lstStyle/>
                    <a:p>
                      <a:pPr algn="l" fontAlgn="b"/>
                      <a:r>
                        <a:rPr lang="es-ES" sz="2400" b="1" u="none" strike="noStrike" dirty="0">
                          <a:effectLst/>
                        </a:rPr>
                        <a:t>HOSPITALIZADOS</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16</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16</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45</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50</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24</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12</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10</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9</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1</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10</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18</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2400" b="1" u="none" strike="noStrike" dirty="0">
                          <a:effectLst/>
                        </a:rPr>
                        <a:t>21</a:t>
                      </a:r>
                      <a:endParaRPr lang="es-ES" sz="2400" b="1" i="0" u="none" strike="noStrike" dirty="0">
                        <a:solidFill>
                          <a:srgbClr val="000000"/>
                        </a:solidFill>
                        <a:effectLst/>
                        <a:latin typeface="Calibri"/>
                      </a:endParaRPr>
                    </a:p>
                  </a:txBody>
                  <a:tcPr marL="9525" marR="9525" marT="9525" marB="0" anchor="b"/>
                </a:tc>
                <a:tc>
                  <a:txBody>
                    <a:bodyPr/>
                    <a:lstStyle/>
                    <a:p>
                      <a:pPr algn="r" fontAlgn="b"/>
                      <a:r>
                        <a:rPr lang="es-ES" sz="3200" b="1" u="none" strike="noStrike" dirty="0">
                          <a:effectLst/>
                        </a:rPr>
                        <a:t>232</a:t>
                      </a:r>
                      <a:endParaRPr lang="es-ES" sz="3200" b="1"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bl>
          </a:graphicData>
        </a:graphic>
      </p:graphicFrame>
      <p:sp>
        <p:nvSpPr>
          <p:cNvPr id="10" name="CuadroTexto 7">
            <a:extLst>
              <a:ext uri="{FF2B5EF4-FFF2-40B4-BE49-F238E27FC236}">
                <a16:creationId xmlns="" xmlns:a16="http://schemas.microsoft.com/office/drawing/2014/main" id="{47A49219-F7FE-4E72-8D80-D0127416604C}"/>
              </a:ext>
            </a:extLst>
          </p:cNvPr>
          <p:cNvSpPr txBox="1"/>
          <p:nvPr/>
        </p:nvSpPr>
        <p:spPr>
          <a:xfrm>
            <a:off x="850076" y="10651568"/>
            <a:ext cx="6989152" cy="1200329"/>
          </a:xfrm>
          <a:prstGeom prst="rect">
            <a:avLst/>
          </a:prstGeom>
          <a:noFill/>
        </p:spPr>
        <p:txBody>
          <a:bodyPr wrap="square" rtlCol="0">
            <a:spAutoFit/>
          </a:bodyPr>
          <a:lstStyle/>
          <a:p>
            <a:r>
              <a:rPr lang="es-EC" sz="2400" b="1" dirty="0"/>
              <a:t>FUENTE: </a:t>
            </a:r>
            <a:r>
              <a:rPr lang="es-ES" sz="2400" b="1" dirty="0"/>
              <a:t>Sistema Covid-19 y VIEPI del HMHA</a:t>
            </a:r>
            <a:endParaRPr lang="es-EC" sz="2400" b="1" dirty="0"/>
          </a:p>
          <a:p>
            <a:r>
              <a:rPr lang="es-EC" sz="2400" b="1" dirty="0"/>
              <a:t>ELABORADO POR: </a:t>
            </a:r>
            <a:r>
              <a:rPr lang="es-ES_tradnl" sz="2400" b="1" dirty="0"/>
              <a:t>Dr. Ronald Mendoza</a:t>
            </a:r>
            <a:endParaRPr lang="es-EC" sz="2400" b="1" dirty="0"/>
          </a:p>
          <a:p>
            <a:r>
              <a:rPr lang="es-EC" sz="2400" b="1" dirty="0"/>
              <a:t>FECHA DE CORTE: 31/12/2021</a:t>
            </a:r>
          </a:p>
        </p:txBody>
      </p:sp>
    </p:spTree>
    <p:extLst>
      <p:ext uri="{BB962C8B-B14F-4D97-AF65-F5344CB8AC3E}">
        <p14:creationId xmlns:p14="http://schemas.microsoft.com/office/powerpoint/2010/main" val="1053757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_GOBIERNO_ENCUENTRO_MSP.1.OPCIÓN.1.1.png"/>
          <p:cNvPicPr>
            <a:picLocks noChangeAspect="1"/>
          </p:cNvPicPr>
          <p:nvPr/>
        </p:nvPicPr>
        <p:blipFill rotWithShape="1">
          <a:blip r:embed="rId2">
            <a:extLst>
              <a:ext uri="{28A0092B-C50C-407E-A947-70E740481C1C}">
                <a14:useLocalDpi xmlns:a14="http://schemas.microsoft.com/office/drawing/2010/main" val="0"/>
              </a:ext>
            </a:extLst>
          </a:blip>
          <a:srcRect l="1008" r="980"/>
          <a:stretch/>
        </p:blipFill>
        <p:spPr>
          <a:xfrm>
            <a:off x="-187400" y="0"/>
            <a:ext cx="24153670" cy="13862050"/>
          </a:xfrm>
          <a:prstGeom prst="rect">
            <a:avLst/>
          </a:prstGeom>
        </p:spPr>
      </p:pic>
      <p:pic>
        <p:nvPicPr>
          <p:cNvPr id="2" name="Imagen 1">
            <a:extLst>
              <a:ext uri="{FF2B5EF4-FFF2-40B4-BE49-F238E27FC236}">
                <a16:creationId xmlns="" xmlns:a16="http://schemas.microsoft.com/office/drawing/2014/main" id="{BB8DD30E-B7F2-4546-B599-24194382ACBD}"/>
              </a:ext>
            </a:extLst>
          </p:cNvPr>
          <p:cNvPicPr>
            <a:picLocks noChangeAspect="1"/>
          </p:cNvPicPr>
          <p:nvPr/>
        </p:nvPicPr>
        <p:blipFill>
          <a:blip r:embed="rId3"/>
          <a:stretch>
            <a:fillRect/>
          </a:stretch>
        </p:blipFill>
        <p:spPr>
          <a:xfrm>
            <a:off x="-117672" y="48126"/>
            <a:ext cx="24239735" cy="13862050"/>
          </a:xfrm>
          <a:prstGeom prst="rect">
            <a:avLst/>
          </a:prstGeom>
        </p:spPr>
      </p:pic>
      <p:sp>
        <p:nvSpPr>
          <p:cNvPr id="10" name="Título 1">
            <a:extLst>
              <a:ext uri="{FF2B5EF4-FFF2-40B4-BE49-F238E27FC236}">
                <a16:creationId xmlns="" xmlns:a16="http://schemas.microsoft.com/office/drawing/2014/main" id="{FBB717E0-90D5-456F-8DB0-CBCDBACB7A73}"/>
              </a:ext>
            </a:extLst>
          </p:cNvPr>
          <p:cNvSpPr txBox="1">
            <a:spLocks/>
          </p:cNvSpPr>
          <p:nvPr/>
        </p:nvSpPr>
        <p:spPr>
          <a:xfrm>
            <a:off x="1057567" y="6389849"/>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CONCLUSIONES</a:t>
            </a:r>
          </a:p>
        </p:txBody>
      </p:sp>
      <p:sp>
        <p:nvSpPr>
          <p:cNvPr id="9" name="Título 1"/>
          <p:cNvSpPr txBox="1">
            <a:spLocks/>
          </p:cNvSpPr>
          <p:nvPr/>
        </p:nvSpPr>
        <p:spPr>
          <a:xfrm>
            <a:off x="1057568" y="559836"/>
            <a:ext cx="5532063" cy="1082351"/>
          </a:xfrm>
          <a:prstGeom prst="rect">
            <a:avLst/>
          </a:prstGeom>
        </p:spPr>
        <p:txBody>
          <a:bodyPr vert="horz" lIns="216009" tIns="108004" rIns="216009" bIns="108004" rtlCol="0" anchor="ctr">
            <a:normAutofit/>
          </a:bodyPr>
          <a:lstStyle>
            <a:lvl1pPr algn="ctr" defTabSz="1080044" rtl="0" eaLnBrk="1" latinLnBrk="0" hangingPunct="1">
              <a:spcBef>
                <a:spcPct val="0"/>
              </a:spcBef>
              <a:buNone/>
              <a:defRPr sz="10400" kern="1200">
                <a:solidFill>
                  <a:schemeClr val="tx1"/>
                </a:solidFill>
                <a:latin typeface="+mj-lt"/>
                <a:ea typeface="+mj-ea"/>
                <a:cs typeface="+mj-cs"/>
              </a:defRPr>
            </a:lvl1pPr>
          </a:lstStyle>
          <a:p>
            <a:pPr algn="l"/>
            <a:r>
              <a:rPr lang="es-ES" sz="3600" b="1" dirty="0">
                <a:solidFill>
                  <a:schemeClr val="tx2">
                    <a:lumMod val="50000"/>
                  </a:schemeClr>
                </a:solidFill>
                <a:latin typeface="Arial"/>
                <a:cs typeface="Arial"/>
              </a:rPr>
              <a:t>NUDOS CRITICOS</a:t>
            </a:r>
          </a:p>
        </p:txBody>
      </p:sp>
      <p:sp>
        <p:nvSpPr>
          <p:cNvPr id="6" name="5 Rectángulo"/>
          <p:cNvSpPr/>
          <p:nvPr/>
        </p:nvSpPr>
        <p:spPr>
          <a:xfrm>
            <a:off x="1057568" y="1642187"/>
            <a:ext cx="21715412" cy="2862322"/>
          </a:xfrm>
          <a:prstGeom prst="rect">
            <a:avLst/>
          </a:prstGeom>
        </p:spPr>
        <p:txBody>
          <a:bodyPr wrap="square">
            <a:spAutoFit/>
          </a:bodyPr>
          <a:lstStyle/>
          <a:p>
            <a:pPr marL="571500" indent="-571500" algn="just">
              <a:buFont typeface="Arial" pitchFamily="34" charset="0"/>
              <a:buChar char="•"/>
            </a:pPr>
            <a:r>
              <a:rPr lang="es-EC" sz="3600" dirty="0"/>
              <a:t>No se contaba con lugar de aislamiento para usuarias embarazadas con </a:t>
            </a:r>
            <a:r>
              <a:rPr lang="es-EC" sz="3600" dirty="0" smtClean="0"/>
              <a:t>COVID-19</a:t>
            </a:r>
            <a:r>
              <a:rPr lang="es-ES" sz="3600" dirty="0"/>
              <a:t>.</a:t>
            </a:r>
            <a:endParaRPr lang="es-EC" sz="3600" dirty="0"/>
          </a:p>
          <a:p>
            <a:pPr marL="571500" lvl="0" indent="-571500" algn="just">
              <a:buFont typeface="Arial" pitchFamily="34" charset="0"/>
              <a:buChar char="•"/>
            </a:pPr>
            <a:r>
              <a:rPr lang="es-EC" sz="3600" dirty="0"/>
              <a:t>No se cuenta con laboratorio microbiológico para la realización de cultivos para la identificación de los microorganismos causantes de las infecciones nosocomiales, procesamiento de </a:t>
            </a:r>
            <a:r>
              <a:rPr lang="es-EC" sz="3600" dirty="0" err="1"/>
              <a:t>baciloscopía</a:t>
            </a:r>
            <a:r>
              <a:rPr lang="es-EC" sz="3600" dirty="0"/>
              <a:t> para el control y prevención de la tuberculosis, estudios microbiológicos del agua </a:t>
            </a:r>
            <a:r>
              <a:rPr lang="es-EC" sz="3600" dirty="0" err="1" smtClean="0"/>
              <a:t>etc</a:t>
            </a:r>
            <a:endParaRPr lang="es-ES" sz="3600" dirty="0"/>
          </a:p>
          <a:p>
            <a:pPr algn="just"/>
            <a:endParaRPr lang="es-ES" sz="3600" dirty="0"/>
          </a:p>
        </p:txBody>
      </p:sp>
      <p:sp>
        <p:nvSpPr>
          <p:cNvPr id="7" name="6 Rectángulo"/>
          <p:cNvSpPr/>
          <p:nvPr/>
        </p:nvSpPr>
        <p:spPr>
          <a:xfrm>
            <a:off x="1078860" y="7539674"/>
            <a:ext cx="21694120" cy="3970318"/>
          </a:xfrm>
          <a:prstGeom prst="rect">
            <a:avLst/>
          </a:prstGeom>
        </p:spPr>
        <p:txBody>
          <a:bodyPr wrap="square">
            <a:spAutoFit/>
          </a:bodyPr>
          <a:lstStyle/>
          <a:p>
            <a:pPr marL="571500" indent="-571500" algn="just">
              <a:buFont typeface="Arial" pitchFamily="34" charset="0"/>
              <a:buChar char="•"/>
            </a:pPr>
            <a:r>
              <a:rPr lang="es-EC" sz="3600" dirty="0" smtClean="0"/>
              <a:t>Se ha realizado capacitaciones </a:t>
            </a:r>
            <a:r>
              <a:rPr lang="es-EC" sz="3600" dirty="0"/>
              <a:t>personalizadas de las patologías de notificación epidemiológicas para el fortaleciendo en el conocimiento de los formularios de notificación y él envió oportuno de cada uno</a:t>
            </a:r>
          </a:p>
          <a:p>
            <a:pPr marL="571500" indent="-571500" algn="just">
              <a:buFont typeface="Arial" pitchFamily="34" charset="0"/>
              <a:buChar char="•"/>
            </a:pPr>
            <a:r>
              <a:rPr lang="es-EC" sz="3600" dirty="0" smtClean="0"/>
              <a:t>Con el apoyo del medico asignado a funciones epidemiológicas se ha logrado mejorar </a:t>
            </a:r>
            <a:r>
              <a:rPr lang="es-EC" sz="3600" dirty="0"/>
              <a:t>la captación de la toma de muestras para COVID-19, ya que no se </a:t>
            </a:r>
            <a:r>
              <a:rPr lang="es-EC" sz="3600" dirty="0" smtClean="0"/>
              <a:t>estaba </a:t>
            </a:r>
            <a:r>
              <a:rPr lang="es-EC" sz="3600" dirty="0"/>
              <a:t>realizando en el tiempo indicado según el </a:t>
            </a:r>
            <a:r>
              <a:rPr lang="es-EC" sz="3600" dirty="0" smtClean="0"/>
              <a:t>lineamientos.</a:t>
            </a:r>
          </a:p>
          <a:p>
            <a:pPr algn="just"/>
            <a:r>
              <a:rPr lang="es-EC" sz="3600" dirty="0" smtClean="0"/>
              <a:t> </a:t>
            </a:r>
            <a:r>
              <a:rPr lang="es-EC" sz="3600" dirty="0"/>
              <a:t>se realizaron supervisiones a lugares de trabajo como el área de alimentación, bodega, área de COVID-19 entre otras</a:t>
            </a:r>
            <a:r>
              <a:rPr lang="es-EC" sz="3600" dirty="0" smtClean="0"/>
              <a:t>.</a:t>
            </a:r>
          </a:p>
          <a:p>
            <a:pPr marL="571500" indent="-571500" algn="just">
              <a:buFont typeface="Arial" pitchFamily="34" charset="0"/>
              <a:buChar char="•"/>
            </a:pPr>
            <a:endParaRPr lang="es-ES" sz="3600" dirty="0"/>
          </a:p>
        </p:txBody>
      </p:sp>
    </p:spTree>
    <p:extLst>
      <p:ext uri="{BB962C8B-B14F-4D97-AF65-F5344CB8AC3E}">
        <p14:creationId xmlns:p14="http://schemas.microsoft.com/office/powerpoint/2010/main" val="13905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4001</Words>
  <Application>Microsoft Office PowerPoint</Application>
  <PresentationFormat>Personalizado</PresentationFormat>
  <Paragraphs>1093</Paragraphs>
  <Slides>36</Slides>
  <Notes>10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EJE ESTRATÉGICO 1: GOBERNANZA DE LA SALUD </vt:lpstr>
      <vt:lpstr>Presentación de PowerPoint</vt:lpstr>
      <vt:lpstr>Presentación de PowerPoint</vt:lpstr>
      <vt:lpstr>Presentación de PowerPoint</vt:lpstr>
      <vt:lpstr>EJE ESTRATÉGICO 2: VIGILANCIA Y CONTROL SANITARIO</vt:lpstr>
      <vt:lpstr>Presentación de PowerPoint</vt:lpstr>
      <vt:lpstr>Presentación de PowerPoint</vt:lpstr>
      <vt:lpstr>Presentación de PowerPoint</vt:lpstr>
      <vt:lpstr>EJE ESTRATÉGICO 3: PROMOCIÓN DE LA SALUD </vt:lpstr>
      <vt:lpstr>Presentación de PowerPoint</vt:lpstr>
      <vt:lpstr>Presentación de PowerPoint</vt:lpstr>
      <vt:lpstr>Presentación de PowerPoint</vt:lpstr>
      <vt:lpstr>EJE ESTRATÉGICO 4: PROVISIÓN DE SERVICIOS DE SALUD</vt:lpstr>
      <vt:lpstr>Presentación de PowerPoint</vt:lpstr>
      <vt:lpstr>Presentación de PowerPoint</vt:lpstr>
      <vt:lpstr>Presentación de PowerPoint</vt:lpstr>
      <vt:lpstr>EJE ESTRATÉGICO 5: CALIDAD EN LA PROVISIÓN DEL SERVICIO DE SALUD</vt:lpstr>
      <vt:lpstr>Presentación de PowerPoint</vt:lpstr>
      <vt:lpstr>Presentación de PowerPoint</vt:lpstr>
      <vt:lpstr>Presentación de PowerPoint</vt:lpstr>
      <vt:lpstr>EJE ESTRATÉGICO 6: INVESTIGACIÓN EN SALUD</vt:lpstr>
      <vt:lpstr>Presentación de PowerPoint</vt:lpstr>
      <vt:lpstr>Presentación de PowerPoint</vt:lpstr>
      <vt:lpstr>Presentación de PowerPoint</vt:lpstr>
      <vt:lpstr>EJE ESTRATÉGICO 7: CAPACIDAD ADMINISTRATIVA Y GESTIÓN DEL TALENTO HUMANO</vt:lpstr>
      <vt:lpstr>Presentación de PowerPoint</vt:lpstr>
      <vt:lpstr>Presentación de PowerPoint</vt:lpstr>
      <vt:lpstr>Presentación de PowerPoint</vt:lpstr>
      <vt:lpstr>Presentación de PowerPoint</vt:lpstr>
      <vt:lpstr>Presentación de PowerPoint</vt:lpstr>
      <vt:lpstr>EJE ESTRATÉGICO 8: SISTEMAS DE INFORMACIÓN PARA LA SALUD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DIRCOM PERSONAL</dc:creator>
  <cp:lastModifiedBy>planificacion</cp:lastModifiedBy>
  <cp:revision>181</cp:revision>
  <dcterms:created xsi:type="dcterms:W3CDTF">2021-05-26T14:51:45Z</dcterms:created>
  <dcterms:modified xsi:type="dcterms:W3CDTF">2022-03-28T18:56:35Z</dcterms:modified>
</cp:coreProperties>
</file>