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0" r:id="rId2"/>
    <p:sldId id="296" r:id="rId3"/>
    <p:sldId id="330" r:id="rId4"/>
    <p:sldId id="298" r:id="rId5"/>
    <p:sldId id="299" r:id="rId6"/>
    <p:sldId id="311" r:id="rId7"/>
    <p:sldId id="312" r:id="rId8"/>
    <p:sldId id="313" r:id="rId9"/>
    <p:sldId id="300" r:id="rId10"/>
    <p:sldId id="301" r:id="rId11"/>
    <p:sldId id="284" r:id="rId12"/>
    <p:sldId id="288" r:id="rId13"/>
    <p:sldId id="289" r:id="rId14"/>
    <p:sldId id="302" r:id="rId15"/>
    <p:sldId id="290" r:id="rId16"/>
    <p:sldId id="291" r:id="rId17"/>
    <p:sldId id="303" r:id="rId18"/>
    <p:sldId id="304" r:id="rId19"/>
    <p:sldId id="292" r:id="rId20"/>
    <p:sldId id="293" r:id="rId21"/>
    <p:sldId id="294" r:id="rId22"/>
    <p:sldId id="295" r:id="rId23"/>
    <p:sldId id="321" r:id="rId24"/>
    <p:sldId id="322" r:id="rId25"/>
    <p:sldId id="319" r:id="rId26"/>
    <p:sldId id="320" r:id="rId27"/>
    <p:sldId id="325" r:id="rId28"/>
    <p:sldId id="326" r:id="rId29"/>
    <p:sldId id="323" r:id="rId30"/>
    <p:sldId id="307" r:id="rId31"/>
    <p:sldId id="309" r:id="rId32"/>
    <p:sldId id="310" r:id="rId33"/>
    <p:sldId id="314" r:id="rId34"/>
    <p:sldId id="315" r:id="rId35"/>
    <p:sldId id="316" r:id="rId36"/>
    <p:sldId id="317" r:id="rId37"/>
    <p:sldId id="329" r:id="rId38"/>
    <p:sldId id="328" r:id="rId39"/>
    <p:sldId id="287" r:id="rId40"/>
  </p:sldIdLst>
  <p:sldSz cx="14711363" cy="6858000"/>
  <p:notesSz cx="6807200" cy="9939338"/>
  <p:defaultTextStyle>
    <a:defPPr>
      <a:defRPr lang="es-EC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46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C60"/>
    <a:srgbClr val="262626"/>
    <a:srgbClr val="006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6" y="-246"/>
      </p:cViewPr>
      <p:guideLst>
        <p:guide orient="horz" pos="2160"/>
        <p:guide pos="46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anificacion\Contacts\Desktop\Trabajos%20en%20Casa%202020\Atenciones%20Triage%20Respiratorio%20Total%20General%20202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anificacion\Contacts\Desktop\Trabajos%20en%20Casa%202020\Atenciones%20Triage%20Respiratorio%20Total%20General%202020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en%20Microsoft%20PowerPoint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ocuments\1.%20UATH\INFORMES%20GENERALES\Informe%20Socializando%20Directrices%20para%20Rendici&#243;n%20de%20Cuentas%202020%20-%2014-05-21\Distributivo%2024-12-2020.xls" TargetMode="External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ocuments\1.%20UATH\INFORMES%20GENERALES\Informe%20Socializando%20Directrices%20para%20Rendici&#243;n%20de%20Cuentas%202020%20-%2014-05-21\Distributivo%2024-12-2020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anificacion\Contacts\Desktop\FINANCIERO%20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anificacion\Contacts\Desktop\FINANCIERO%2020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anificacion\Contacts\Desktop\Dat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anificacion\Contacts\Desktop\Dat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anificacion\Contacts\Desktop\Trabajos%20en%20Casa%202020\Atenciones%20Triage%20Respiratorio%20Total%20General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EJECUCIÓN PRESUPUESTARIA 2020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1.6666666666666691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555555555555558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666666666666666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5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Hoja1!$C$23:$C$28</c:f>
              <c:numCache>
                <c:formatCode>General</c:formatCode>
                <c:ptCount val="6"/>
                <c:pt idx="0">
                  <c:v>99.79</c:v>
                </c:pt>
                <c:pt idx="1">
                  <c:v>99.85</c:v>
                </c:pt>
                <c:pt idx="2">
                  <c:v>99.55</c:v>
                </c:pt>
                <c:pt idx="3">
                  <c:v>98.28</c:v>
                </c:pt>
                <c:pt idx="4" formatCode="0.00">
                  <c:v>99.8</c:v>
                </c:pt>
                <c:pt idx="5">
                  <c:v>99.75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964864"/>
        <c:axId val="130966656"/>
        <c:axId val="129135040"/>
      </c:line3DChart>
      <c:catAx>
        <c:axId val="130964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966656"/>
        <c:crosses val="autoZero"/>
        <c:auto val="1"/>
        <c:lblAlgn val="ctr"/>
        <c:lblOffset val="100"/>
        <c:noMultiLvlLbl val="0"/>
      </c:catAx>
      <c:valAx>
        <c:axId val="130966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0964864"/>
        <c:crosses val="autoZero"/>
        <c:crossBetween val="between"/>
      </c:valAx>
      <c:serAx>
        <c:axId val="129135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3096665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ES" sz="2400" dirty="0" smtClean="0"/>
              <a:t>Hospitalización</a:t>
            </a:r>
            <a:r>
              <a:rPr lang="es-ES" sz="2400" baseline="0" dirty="0" smtClean="0"/>
              <a:t> </a:t>
            </a:r>
            <a:r>
              <a:rPr lang="es-ES" sz="2400" baseline="0" dirty="0" err="1" smtClean="0"/>
              <a:t>Triage</a:t>
            </a:r>
            <a:r>
              <a:rPr lang="es-ES" sz="2400" baseline="0" dirty="0" smtClean="0"/>
              <a:t> Respiratorio Por Mes </a:t>
            </a:r>
            <a:r>
              <a:rPr lang="es-ES" sz="2400" baseline="0" dirty="0"/>
              <a:t>2020</a:t>
            </a:r>
            <a:endParaRPr lang="es-ES" sz="2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txPr>
              <a:bodyPr/>
              <a:lstStyle/>
              <a:p>
                <a:pPr>
                  <a:defRPr sz="18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Hoja2!$B$24:$B$32</c:f>
              <c:strCache>
                <c:ptCount val="9"/>
                <c:pt idx="0">
                  <c:v>ABRIL </c:v>
                </c:pt>
                <c:pt idx="1">
                  <c:v>MAYO 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  <c:pt idx="6">
                  <c:v>OCTUBRE</c:v>
                </c:pt>
                <c:pt idx="7">
                  <c:v>NOVIEMBRE</c:v>
                </c:pt>
                <c:pt idx="8">
                  <c:v>DICIEMBRE</c:v>
                </c:pt>
              </c:strCache>
            </c:strRef>
          </c:cat>
          <c:val>
            <c:numRef>
              <c:f>Hoja2!$C$24:$C$32</c:f>
              <c:numCache>
                <c:formatCode>General</c:formatCode>
                <c:ptCount val="9"/>
                <c:pt idx="0">
                  <c:v>15</c:v>
                </c:pt>
                <c:pt idx="1">
                  <c:v>26</c:v>
                </c:pt>
                <c:pt idx="2">
                  <c:v>31</c:v>
                </c:pt>
                <c:pt idx="3">
                  <c:v>30</c:v>
                </c:pt>
                <c:pt idx="4">
                  <c:v>14</c:v>
                </c:pt>
                <c:pt idx="5">
                  <c:v>17</c:v>
                </c:pt>
                <c:pt idx="6">
                  <c:v>9</c:v>
                </c:pt>
                <c:pt idx="7">
                  <c:v>10</c:v>
                </c:pt>
                <c:pt idx="8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129216"/>
        <c:axId val="139130752"/>
      </c:lineChart>
      <c:catAx>
        <c:axId val="1391292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9130752"/>
        <c:crosses val="autoZero"/>
        <c:auto val="1"/>
        <c:lblAlgn val="ctr"/>
        <c:lblOffset val="100"/>
        <c:noMultiLvlLbl val="0"/>
      </c:catAx>
      <c:valAx>
        <c:axId val="1391307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9129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ES" sz="2400" dirty="0"/>
              <a:t>Defunciones</a:t>
            </a:r>
            <a:r>
              <a:rPr lang="es-ES" sz="2400" baseline="0" dirty="0"/>
              <a:t> </a:t>
            </a:r>
            <a:r>
              <a:rPr lang="es-ES" sz="2400" baseline="0" dirty="0" err="1"/>
              <a:t>Triage</a:t>
            </a:r>
            <a:r>
              <a:rPr lang="es-ES" sz="2400" baseline="0" dirty="0"/>
              <a:t> Respiratorio Por Mes 2020</a:t>
            </a:r>
            <a:endParaRPr lang="es-ES" sz="2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txPr>
              <a:bodyPr/>
              <a:lstStyle/>
              <a:p>
                <a:pPr>
                  <a:defRPr sz="18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Hoja2!$B$41:$B$49</c:f>
              <c:strCache>
                <c:ptCount val="9"/>
                <c:pt idx="0">
                  <c:v>ABRIL</c:v>
                </c:pt>
                <c:pt idx="1">
                  <c:v>MAYO 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  <c:pt idx="6">
                  <c:v>OCTUBRE</c:v>
                </c:pt>
                <c:pt idx="7">
                  <c:v>NOVIEMBRE</c:v>
                </c:pt>
                <c:pt idx="8">
                  <c:v>DICIEMBRE</c:v>
                </c:pt>
              </c:strCache>
            </c:strRef>
          </c:cat>
          <c:val>
            <c:numRef>
              <c:f>Hoja2!$C$41:$C$49</c:f>
              <c:numCache>
                <c:formatCode>General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10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214208"/>
        <c:axId val="139220096"/>
      </c:lineChart>
      <c:catAx>
        <c:axId val="139214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9220096"/>
        <c:crosses val="autoZero"/>
        <c:auto val="1"/>
        <c:lblAlgn val="ctr"/>
        <c:lblOffset val="100"/>
        <c:noMultiLvlLbl val="0"/>
      </c:catAx>
      <c:valAx>
        <c:axId val="1392200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9214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PowerPoint]Hoja1'!$B$1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21.403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69.224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9.800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264305046740575E-2"/>
                  <c:y val="-2.849003488122459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13.753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475749084132957E-2"/>
                  <c:y val="-3.418804185746951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5.783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3.703704534559197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5.424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1.782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 en Microsoft PowerPoint]Hoja1'!$A$2:$A$10</c:f>
              <c:strCache>
                <c:ptCount val="9"/>
                <c:pt idx="0">
                  <c:v>HEMATOLOGIA</c:v>
                </c:pt>
                <c:pt idx="1">
                  <c:v>BIOQUIMICA</c:v>
                </c:pt>
                <c:pt idx="2">
                  <c:v>COAGULACION</c:v>
                </c:pt>
                <c:pt idx="3">
                  <c:v>SEROLOGIA</c:v>
                </c:pt>
                <c:pt idx="4">
                  <c:v>MARCADORES CARDIACOS</c:v>
                </c:pt>
                <c:pt idx="5">
                  <c:v>HIV/VDRL</c:v>
                </c:pt>
                <c:pt idx="6">
                  <c:v>ORINA</c:v>
                </c:pt>
                <c:pt idx="7">
                  <c:v>HISOPADOS</c:v>
                </c:pt>
                <c:pt idx="8">
                  <c:v>DESPACHOS DE SANGRE</c:v>
                </c:pt>
              </c:strCache>
            </c:strRef>
          </c:cat>
          <c:val>
            <c:numRef>
              <c:f>'[Gráfico en Microsoft PowerPoint]Hoja1'!$B$2:$B$10</c:f>
              <c:numCache>
                <c:formatCode>General</c:formatCode>
                <c:ptCount val="9"/>
                <c:pt idx="0">
                  <c:v>21403</c:v>
                </c:pt>
                <c:pt idx="1">
                  <c:v>69224</c:v>
                </c:pt>
                <c:pt idx="2">
                  <c:v>9800</c:v>
                </c:pt>
                <c:pt idx="3">
                  <c:v>15753</c:v>
                </c:pt>
                <c:pt idx="4">
                  <c:v>851</c:v>
                </c:pt>
                <c:pt idx="5">
                  <c:v>5783</c:v>
                </c:pt>
                <c:pt idx="6">
                  <c:v>5424</c:v>
                </c:pt>
                <c:pt idx="7">
                  <c:v>1782</c:v>
                </c:pt>
                <c:pt idx="8">
                  <c:v>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66688"/>
        <c:axId val="139321728"/>
      </c:barChart>
      <c:catAx>
        <c:axId val="13926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9321728"/>
        <c:crosses val="autoZero"/>
        <c:auto val="1"/>
        <c:lblAlgn val="ctr"/>
        <c:lblOffset val="100"/>
        <c:noMultiLvlLbl val="0"/>
      </c:catAx>
      <c:valAx>
        <c:axId val="13932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926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ES" sz="1600" dirty="0"/>
              <a:t>Hospital General Miguel H. </a:t>
            </a:r>
            <a:r>
              <a:rPr lang="es-ES" sz="1600" dirty="0" smtClean="0"/>
              <a:t>Alcívar</a:t>
            </a:r>
            <a:endParaRPr lang="es-ES" sz="1600" dirty="0"/>
          </a:p>
          <a:p>
            <a:pPr>
              <a:defRPr sz="1600"/>
            </a:pPr>
            <a:r>
              <a:rPr lang="es-ES" sz="1600" dirty="0"/>
              <a:t>Modalidad </a:t>
            </a:r>
            <a:r>
              <a:rPr lang="es-ES" sz="1600" dirty="0" smtClean="0"/>
              <a:t>Laboral 2020</a:t>
            </a:r>
            <a:endParaRPr lang="es-ES" sz="1600" dirty="0"/>
          </a:p>
        </c:rich>
      </c:tx>
      <c:layout>
        <c:manualLayout>
          <c:xMode val="edge"/>
          <c:yMode val="edge"/>
          <c:x val="0.30333833270841143"/>
          <c:y val="1.972278067691067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920363245957504E-2"/>
          <c:y val="0.16784951584899582"/>
          <c:w val="0.87712921156555601"/>
          <c:h val="0.7464322621208577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6562992125984252"/>
                  <c:y val="2.19566240811380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1796900387451568"/>
                  <c:y val="5.24111265767686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'diapositiva 1'!$I$8:$I$11</c:f>
              <c:strCache>
                <c:ptCount val="4"/>
                <c:pt idx="0">
                  <c:v>NOMBRAMIENTOS</c:v>
                </c:pt>
                <c:pt idx="1">
                  <c:v>CONTRATOS OCASIONALES</c:v>
                </c:pt>
                <c:pt idx="2">
                  <c:v>DEVENGANTES DE BECA</c:v>
                </c:pt>
                <c:pt idx="3">
                  <c:v>CONTRATO COLECTIVO</c:v>
                </c:pt>
              </c:strCache>
            </c:strRef>
          </c:cat>
          <c:val>
            <c:numRef>
              <c:f>'diapositiva 1'!$J$8:$J$11</c:f>
              <c:numCache>
                <c:formatCode>General</c:formatCode>
                <c:ptCount val="4"/>
                <c:pt idx="0">
                  <c:v>121</c:v>
                </c:pt>
                <c:pt idx="1">
                  <c:v>55</c:v>
                </c:pt>
                <c:pt idx="2">
                  <c:v>4</c:v>
                </c:pt>
                <c:pt idx="3">
                  <c:v>96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Hospital General Miguel H. </a:t>
            </a:r>
            <a:r>
              <a:rPr lang="en-US" sz="1400" dirty="0" err="1" smtClean="0"/>
              <a:t>Alcívar</a:t>
            </a:r>
            <a:endParaRPr lang="en-US" sz="1400" dirty="0"/>
          </a:p>
          <a:p>
            <a:pPr>
              <a:defRPr sz="1400"/>
            </a:pPr>
            <a:r>
              <a:rPr lang="en-US" sz="1400" dirty="0" err="1" smtClean="0"/>
              <a:t>Análisis</a:t>
            </a:r>
            <a:r>
              <a:rPr lang="en-US" sz="1400" baseline="0" dirty="0" smtClean="0"/>
              <a:t> </a:t>
            </a:r>
            <a:r>
              <a:rPr lang="en-US" sz="1400" baseline="0" dirty="0"/>
              <a:t>de </a:t>
            </a:r>
            <a:r>
              <a:rPr lang="en-US" sz="1400" baseline="0" dirty="0" err="1"/>
              <a:t>Salida</a:t>
            </a:r>
            <a:r>
              <a:rPr lang="en-US" sz="1400" baseline="0" dirty="0"/>
              <a:t> de Personal</a:t>
            </a:r>
            <a:endParaRPr lang="en-US" sz="1400" dirty="0"/>
          </a:p>
        </c:rich>
      </c:tx>
      <c:layout>
        <c:manualLayout>
          <c:xMode val="edge"/>
          <c:yMode val="edge"/>
          <c:x val="6.6684352948970627E-2"/>
          <c:y val="1.2677535407258338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'diapositiva 3'!$D$7</c:f>
              <c:strCache>
                <c:ptCount val="1"/>
                <c:pt idx="0">
                  <c:v>CANTIDAD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'diapositiva 3'!$C$8:$C$11</c:f>
              <c:strCache>
                <c:ptCount val="4"/>
                <c:pt idx="0">
                  <c:v>JUBILACION</c:v>
                </c:pt>
                <c:pt idx="1">
                  <c:v>OPTIMIZACION</c:v>
                </c:pt>
                <c:pt idx="2">
                  <c:v>SUPRESION DE PUESTOS</c:v>
                </c:pt>
                <c:pt idx="3">
                  <c:v>FINALIZACIONES VARIAS</c:v>
                </c:pt>
              </c:strCache>
            </c:strRef>
          </c:cat>
          <c:val>
            <c:numRef>
              <c:f>'diapositiva 3'!$D$8:$D$11</c:f>
              <c:numCache>
                <c:formatCode>General</c:formatCode>
                <c:ptCount val="4"/>
                <c:pt idx="0">
                  <c:v>14</c:v>
                </c:pt>
                <c:pt idx="1">
                  <c:v>4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399552"/>
        <c:axId val="139401088"/>
        <c:axId val="0"/>
      </c:bar3DChart>
      <c:catAx>
        <c:axId val="139399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9401088"/>
        <c:crosses val="autoZero"/>
        <c:auto val="1"/>
        <c:lblAlgn val="ctr"/>
        <c:lblOffset val="100"/>
        <c:noMultiLvlLbl val="0"/>
      </c:catAx>
      <c:valAx>
        <c:axId val="139401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93995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PORCENTAJE</a:t>
            </a:r>
            <a:r>
              <a:rPr lang="es-ES" baseline="0"/>
              <a:t> DE EJECUCIÓN PRESUPUESTARIA 2020</a:t>
            </a:r>
            <a:endParaRPr lang="es-E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Hoja1!$F$45:$F$54</c:f>
              <c:strCache>
                <c:ptCount val="10"/>
                <c:pt idx="0">
                  <c:v>GASTOS EN PERSONAL</c:v>
                </c:pt>
                <c:pt idx="1">
                  <c:v>MEDICAMENTOS E INSUMOS MÉDICOS Y LABORATORIO</c:v>
                </c:pt>
                <c:pt idx="2">
                  <c:v>GASTOS SERVICIOS BÁSICOS Y BIENES DE SERVICIO DE CONSUMO</c:v>
                </c:pt>
                <c:pt idx="3">
                  <c:v>OTROS GASTOS CORRIENTES (SEGUROS)</c:v>
                </c:pt>
                <c:pt idx="4">
                  <c:v>TRANSFERENCIAS Y DONACIONES CORRIENTES (JUBILADOS)</c:v>
                </c:pt>
                <c:pt idx="5">
                  <c:v>OTROS PASIVOS (DEUDAS DE AÑOS ANTERIORES)</c:v>
                </c:pt>
                <c:pt idx="6">
                  <c:v>GASTO EN PERSONAL (COVID-19)</c:v>
                </c:pt>
                <c:pt idx="7">
                  <c:v>MEDICAMENTOS E INSUMOS MÉDICOS Y LABORATORIO (COVID-19)</c:v>
                </c:pt>
                <c:pt idx="8">
                  <c:v>GESTIÓN ADMINISTRATIVA-SUPRESIÓN DE PUESTOS</c:v>
                </c:pt>
                <c:pt idx="9">
                  <c:v>GESTIÓN ADMINISTRATIVA-BENEFICIOS POR JUBILACIÓN</c:v>
                </c:pt>
              </c:strCache>
            </c:strRef>
          </c:cat>
          <c:val>
            <c:numRef>
              <c:f>Hoja1!$G$45:$G$54</c:f>
              <c:numCache>
                <c:formatCode>0.00%</c:formatCode>
                <c:ptCount val="10"/>
                <c:pt idx="0">
                  <c:v>0.62619999999999998</c:v>
                </c:pt>
                <c:pt idx="1">
                  <c:v>6.2300000000000001E-2</c:v>
                </c:pt>
                <c:pt idx="2">
                  <c:v>8.4400000000000003E-2</c:v>
                </c:pt>
                <c:pt idx="3">
                  <c:v>4.4999999999999997E-3</c:v>
                </c:pt>
                <c:pt idx="4">
                  <c:v>4.3700000000000003E-2</c:v>
                </c:pt>
                <c:pt idx="5">
                  <c:v>9.2899999999999996E-2</c:v>
                </c:pt>
                <c:pt idx="6">
                  <c:v>5.7999999999999996E-3</c:v>
                </c:pt>
                <c:pt idx="7">
                  <c:v>1.5100000000000001E-2</c:v>
                </c:pt>
                <c:pt idx="8">
                  <c:v>4.3700000000000003E-2</c:v>
                </c:pt>
                <c:pt idx="9">
                  <c:v>2.1399999999999999E-2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402176"/>
        <c:axId val="132408064"/>
        <c:axId val="0"/>
      </c:bar3DChart>
      <c:catAx>
        <c:axId val="1324021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2408064"/>
        <c:crosses val="autoZero"/>
        <c:auto val="1"/>
        <c:lblAlgn val="ctr"/>
        <c:lblOffset val="100"/>
        <c:noMultiLvlLbl val="0"/>
      </c:catAx>
      <c:valAx>
        <c:axId val="132408064"/>
        <c:scaling>
          <c:orientation val="minMax"/>
        </c:scaling>
        <c:delete val="0"/>
        <c:axPos val="b"/>
        <c:majorGridlines/>
        <c:numFmt formatCode="0.00%" sourceLinked="1"/>
        <c:majorTickMark val="none"/>
        <c:minorTickMark val="none"/>
        <c:tickLblPos val="nextTo"/>
        <c:crossAx val="132402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PORCENTAJE DE VALORES RECAUDADOS POR TIPO DE SEGURO 2020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2.2047677147009746E-2"/>
                  <c:y val="-9.2523738479415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Hoja1!$H$64:$H$66</c:f>
              <c:strCache>
                <c:ptCount val="3"/>
                <c:pt idx="0">
                  <c:v>IESS GENERAL</c:v>
                </c:pt>
                <c:pt idx="1">
                  <c:v>IESS CAMPESINO</c:v>
                </c:pt>
                <c:pt idx="2">
                  <c:v>SPPAT</c:v>
                </c:pt>
              </c:strCache>
            </c:strRef>
          </c:cat>
          <c:val>
            <c:numRef>
              <c:f>Hoja1!$I$64:$I$66</c:f>
              <c:numCache>
                <c:formatCode>0.00%</c:formatCode>
                <c:ptCount val="3"/>
                <c:pt idx="0">
                  <c:v>0.42149999999999999</c:v>
                </c:pt>
                <c:pt idx="1">
                  <c:v>0.49080000000000001</c:v>
                </c:pt>
                <c:pt idx="2">
                  <c:v>8.77E-2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004480"/>
        <c:axId val="132030848"/>
      </c:lineChart>
      <c:catAx>
        <c:axId val="1320044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2030848"/>
        <c:crosses val="autoZero"/>
        <c:auto val="1"/>
        <c:lblAlgn val="ctr"/>
        <c:lblOffset val="100"/>
        <c:noMultiLvlLbl val="0"/>
      </c:catAx>
      <c:valAx>
        <c:axId val="13203084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3200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PROCESOS</a:t>
            </a:r>
            <a:r>
              <a:rPr lang="en-US" baseline="0"/>
              <a:t> DE COMPRAS PÚBLICAS AÑO 2020</a:t>
            </a:r>
            <a:endParaRPr lang="en-US"/>
          </a:p>
        </c:rich>
      </c:tx>
      <c:layout>
        <c:manualLayout>
          <c:xMode val="edge"/>
          <c:yMode val="edge"/>
          <c:x val="0.23019840571709366"/>
          <c:y val="9.7585164186398416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Hoja1!$F$3</c:f>
              <c:strCache>
                <c:ptCount val="1"/>
                <c:pt idx="0">
                  <c:v>PORCENTAJE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Hoja1!$C$4:$C$8</c:f>
              <c:strCache>
                <c:ptCount val="5"/>
                <c:pt idx="0">
                  <c:v>INFIMA CUANTÍA</c:v>
                </c:pt>
                <c:pt idx="1">
                  <c:v>CATÁLOGO ELECTRÓNICO</c:v>
                </c:pt>
                <c:pt idx="2">
                  <c:v>SUBASTA INVERSA ELECTRÓNICA</c:v>
                </c:pt>
                <c:pt idx="3">
                  <c:v>REGIMEN ESPECIAL</c:v>
                </c:pt>
                <c:pt idx="4">
                  <c:v>PROCESOS DECLARATORIA DE EMERGENCIA</c:v>
                </c:pt>
              </c:strCache>
            </c:strRef>
          </c:cat>
          <c:val>
            <c:numRef>
              <c:f>Hoja1!$F$4:$F$8</c:f>
              <c:numCache>
                <c:formatCode>0.00%</c:formatCode>
                <c:ptCount val="5"/>
                <c:pt idx="0">
                  <c:v>0.40989999999999999</c:v>
                </c:pt>
                <c:pt idx="1">
                  <c:v>0.1721</c:v>
                </c:pt>
                <c:pt idx="2">
                  <c:v>0.28110000000000002</c:v>
                </c:pt>
                <c:pt idx="3">
                  <c:v>2.9899999999999999E-2</c:v>
                </c:pt>
                <c:pt idx="4">
                  <c:v>0.1069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="1">
              <a:solidFill>
                <a:srgbClr val="00B0F0"/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 dirty="0">
                <a:effectLst/>
              </a:rPr>
              <a:t>NÚMERO DE ATENCIONES, COBERTURA Y SERVICIOS.</a:t>
            </a:r>
          </a:p>
          <a:p>
            <a:pPr>
              <a:defRPr sz="1400"/>
            </a:pPr>
            <a:r>
              <a:rPr lang="es-ES" sz="1400" dirty="0">
                <a:effectLst/>
              </a:rPr>
              <a:t>ESPECIALIDADES CLÍNICAS Y/O QUIRÚRGICAS</a:t>
            </a:r>
          </a:p>
          <a:p>
            <a:pPr>
              <a:defRPr sz="1400"/>
            </a:pPr>
            <a:endParaRPr lang="es-ES" sz="1400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v>2019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Hoja1!$B$4:$B$10</c:f>
              <c:strCache>
                <c:ptCount val="7"/>
                <c:pt idx="0">
                  <c:v>CONSULTA EXTERNA MEDICA</c:v>
                </c:pt>
                <c:pt idx="1">
                  <c:v>ATENCIONES EN EMERGENCIA</c:v>
                </c:pt>
                <c:pt idx="2">
                  <c:v>EGRESOS HOSPITALARIOS</c:v>
                </c:pt>
                <c:pt idx="3">
                  <c:v>INTERVENCIONES QUIRÚRGICAS</c:v>
                </c:pt>
                <c:pt idx="4">
                  <c:v>PORCENTAJE DE OCUPACIÓN</c:v>
                </c:pt>
                <c:pt idx="5">
                  <c:v>PARTOS NORMALES</c:v>
                </c:pt>
                <c:pt idx="6">
                  <c:v>CESÁREAS</c:v>
                </c:pt>
              </c:strCache>
            </c:strRef>
          </c:cat>
          <c:val>
            <c:numRef>
              <c:f>Hoja1!$C$4:$C$10</c:f>
              <c:numCache>
                <c:formatCode>#,##0</c:formatCode>
                <c:ptCount val="7"/>
                <c:pt idx="0">
                  <c:v>24354</c:v>
                </c:pt>
                <c:pt idx="1">
                  <c:v>23196</c:v>
                </c:pt>
                <c:pt idx="2">
                  <c:v>4103</c:v>
                </c:pt>
                <c:pt idx="3">
                  <c:v>1821</c:v>
                </c:pt>
                <c:pt idx="4" formatCode="0.00">
                  <c:v>56.5</c:v>
                </c:pt>
                <c:pt idx="5" formatCode="General">
                  <c:v>663</c:v>
                </c:pt>
                <c:pt idx="6" formatCode="General">
                  <c:v>564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23-DD42-B741-3385C7F4077D}"/>
            </c:ext>
          </c:extLst>
        </c:ser>
        <c:ser>
          <c:idx val="1"/>
          <c:order val="1"/>
          <c:tx>
            <c:v>2020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Hoja1!$B$4:$B$10</c:f>
              <c:strCache>
                <c:ptCount val="7"/>
                <c:pt idx="0">
                  <c:v>CONSULTA EXTERNA MEDICA</c:v>
                </c:pt>
                <c:pt idx="1">
                  <c:v>ATENCIONES EN EMERGENCIA</c:v>
                </c:pt>
                <c:pt idx="2">
                  <c:v>EGRESOS HOSPITALARIOS</c:v>
                </c:pt>
                <c:pt idx="3">
                  <c:v>INTERVENCIONES QUIRÚRGICAS</c:v>
                </c:pt>
                <c:pt idx="4">
                  <c:v>PORCENTAJE DE OCUPACIÓN</c:v>
                </c:pt>
                <c:pt idx="5">
                  <c:v>PARTOS NORMALES</c:v>
                </c:pt>
                <c:pt idx="6">
                  <c:v>CESÁREAS</c:v>
                </c:pt>
              </c:strCache>
            </c:strRef>
          </c:cat>
          <c:val>
            <c:numRef>
              <c:f>Hoja1!$D$4:$D$10</c:f>
              <c:numCache>
                <c:formatCode>#,##0</c:formatCode>
                <c:ptCount val="7"/>
                <c:pt idx="0">
                  <c:v>11098</c:v>
                </c:pt>
                <c:pt idx="1">
                  <c:v>23624</c:v>
                </c:pt>
                <c:pt idx="2">
                  <c:v>3309</c:v>
                </c:pt>
                <c:pt idx="3">
                  <c:v>1361</c:v>
                </c:pt>
                <c:pt idx="4" formatCode="0.00">
                  <c:v>43.3</c:v>
                </c:pt>
                <c:pt idx="5" formatCode="General">
                  <c:v>726</c:v>
                </c:pt>
                <c:pt idx="6" formatCode="General">
                  <c:v>606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23-DD42-B741-3385C7F40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022656"/>
        <c:axId val="134024192"/>
        <c:axId val="132504192"/>
      </c:bar3DChart>
      <c:catAx>
        <c:axId val="134022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4024192"/>
        <c:crosses val="autoZero"/>
        <c:auto val="1"/>
        <c:lblAlgn val="ctr"/>
        <c:lblOffset val="100"/>
        <c:noMultiLvlLbl val="0"/>
      </c:catAx>
      <c:valAx>
        <c:axId val="13402419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34022656"/>
        <c:crosses val="autoZero"/>
        <c:crossBetween val="between"/>
      </c:valAx>
      <c:serAx>
        <c:axId val="132504192"/>
        <c:scaling>
          <c:orientation val="minMax"/>
        </c:scaling>
        <c:delete val="1"/>
        <c:axPos val="b"/>
        <c:majorTickMark val="out"/>
        <c:minorTickMark val="none"/>
        <c:tickLblPos val="nextTo"/>
        <c:crossAx val="134024192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 dirty="0"/>
              <a:t>NÚMERO</a:t>
            </a:r>
            <a:r>
              <a:rPr lang="es-ES" sz="1400" baseline="0" dirty="0"/>
              <a:t> DE ATENCIONES, COBERTURA Y SERVICIOS.</a:t>
            </a:r>
          </a:p>
          <a:p>
            <a:pPr>
              <a:defRPr sz="1400"/>
            </a:pPr>
            <a:r>
              <a:rPr lang="es-ES" sz="1400" baseline="0" dirty="0"/>
              <a:t>ESPECIALIDADES CLÍNICAS Y/O QUIRÚRGICAS</a:t>
            </a:r>
            <a:endParaRPr lang="es-ES" sz="1400" dirty="0"/>
          </a:p>
        </c:rich>
      </c:tx>
      <c:layout>
        <c:manualLayout>
          <c:xMode val="edge"/>
          <c:yMode val="edge"/>
          <c:x val="0.25939504468331165"/>
          <c:y val="3.474014772030259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v>2019</c:v>
          </c:tx>
          <c:invertIfNegative val="0"/>
          <c:dLbls>
            <c:dLbl>
              <c:idx val="0"/>
              <c:layout>
                <c:manualLayout>
                  <c:x val="0"/>
                  <c:y val="-2.064516408705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CC-1846-8177-5389897AB6E4}"/>
                </c:ext>
              </c:extLst>
            </c:dLbl>
            <c:dLbl>
              <c:idx val="4"/>
              <c:layout>
                <c:manualLayout>
                  <c:x val="1.8838304552590265E-2"/>
                  <c:y val="6.881721362353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CC-1846-8177-5389897AB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Hoja1!$B$15:$B$20</c:f>
              <c:strCache>
                <c:ptCount val="6"/>
                <c:pt idx="0">
                  <c:v>EXAMENES DE LABORATORIO</c:v>
                </c:pt>
                <c:pt idx="1">
                  <c:v>RADIOGRAFÍAS</c:v>
                </c:pt>
                <c:pt idx="2">
                  <c:v>ENDOSCOPÍAS</c:v>
                </c:pt>
                <c:pt idx="3">
                  <c:v>ELECTROCARDIOGRAMAS</c:v>
                </c:pt>
                <c:pt idx="4">
                  <c:v>FISIOTERAPIA</c:v>
                </c:pt>
                <c:pt idx="5">
                  <c:v>RECETAS DESPACHADAS</c:v>
                </c:pt>
              </c:strCache>
            </c:strRef>
          </c:cat>
          <c:val>
            <c:numRef>
              <c:f>Hoja1!$C$15:$C$20</c:f>
              <c:numCache>
                <c:formatCode>#,##0</c:formatCode>
                <c:ptCount val="6"/>
                <c:pt idx="0">
                  <c:v>644852</c:v>
                </c:pt>
                <c:pt idx="1">
                  <c:v>9189</c:v>
                </c:pt>
                <c:pt idx="2">
                  <c:v>209</c:v>
                </c:pt>
                <c:pt idx="3">
                  <c:v>2419</c:v>
                </c:pt>
                <c:pt idx="4" formatCode="0.00">
                  <c:v>94574</c:v>
                </c:pt>
                <c:pt idx="5" formatCode="General">
                  <c:v>285585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CC-1846-8177-5389897AB6E4}"/>
            </c:ext>
          </c:extLst>
        </c:ser>
        <c:ser>
          <c:idx val="1"/>
          <c:order val="1"/>
          <c:tx>
            <c:v>2020</c:v>
          </c:tx>
          <c:invertIfNegative val="0"/>
          <c:dLbls>
            <c:dLbl>
              <c:idx val="0"/>
              <c:layout>
                <c:manualLayout>
                  <c:x val="3.49146958004019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558869701726922E-2"/>
                  <c:y val="-4.129032817411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CC-1846-8177-5389897AB6E4}"/>
                </c:ext>
              </c:extLst>
            </c:dLbl>
            <c:dLbl>
              <c:idx val="5"/>
              <c:layout>
                <c:manualLayout>
                  <c:x val="0"/>
                  <c:y val="-3.096774613058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CC-1846-8177-5389897AB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Hoja1!$B$15:$B$20</c:f>
              <c:strCache>
                <c:ptCount val="6"/>
                <c:pt idx="0">
                  <c:v>EXAMENES DE LABORATORIO</c:v>
                </c:pt>
                <c:pt idx="1">
                  <c:v>RADIOGRAFÍAS</c:v>
                </c:pt>
                <c:pt idx="2">
                  <c:v>ENDOSCOPÍAS</c:v>
                </c:pt>
                <c:pt idx="3">
                  <c:v>ELECTROCARDIOGRAMAS</c:v>
                </c:pt>
                <c:pt idx="4">
                  <c:v>FISIOTERAPIA</c:v>
                </c:pt>
                <c:pt idx="5">
                  <c:v>RECETAS DESPACHADAS</c:v>
                </c:pt>
              </c:strCache>
            </c:strRef>
          </c:cat>
          <c:val>
            <c:numRef>
              <c:f>Hoja1!$D$15:$D$20</c:f>
              <c:numCache>
                <c:formatCode>#,##0</c:formatCode>
                <c:ptCount val="6"/>
                <c:pt idx="0">
                  <c:v>439307</c:v>
                </c:pt>
                <c:pt idx="1">
                  <c:v>4577</c:v>
                </c:pt>
                <c:pt idx="2">
                  <c:v>107</c:v>
                </c:pt>
                <c:pt idx="3">
                  <c:v>1612</c:v>
                </c:pt>
                <c:pt idx="4" formatCode="0.00">
                  <c:v>32320</c:v>
                </c:pt>
                <c:pt idx="5" formatCode="General">
                  <c:v>220315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CC-1846-8177-5389897AB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654592"/>
        <c:axId val="134668672"/>
        <c:axId val="134656448"/>
      </c:bar3DChart>
      <c:catAx>
        <c:axId val="134654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4668672"/>
        <c:crosses val="autoZero"/>
        <c:auto val="1"/>
        <c:lblAlgn val="ctr"/>
        <c:lblOffset val="100"/>
        <c:noMultiLvlLbl val="0"/>
      </c:catAx>
      <c:valAx>
        <c:axId val="13466867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34654592"/>
        <c:crosses val="autoZero"/>
        <c:crossBetween val="between"/>
      </c:valAx>
      <c:serAx>
        <c:axId val="134656448"/>
        <c:scaling>
          <c:orientation val="minMax"/>
        </c:scaling>
        <c:delete val="1"/>
        <c:axPos val="b"/>
        <c:majorTickMark val="out"/>
        <c:minorTickMark val="none"/>
        <c:tickLblPos val="nextTo"/>
        <c:crossAx val="134668672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S" sz="1600" dirty="0" smtClean="0"/>
              <a:t>REFERENCIAS</a:t>
            </a:r>
            <a:r>
              <a:rPr lang="es-ES" sz="1600" baseline="0" dirty="0" smtClean="0"/>
              <a:t> </a:t>
            </a:r>
            <a:r>
              <a:rPr lang="es-ES" sz="1600" baseline="0" dirty="0"/>
              <a:t>Y</a:t>
            </a:r>
            <a:r>
              <a:rPr lang="es-ES" sz="1600" baseline="0" dirty="0" smtClean="0"/>
              <a:t> DERIVACIONES POR ESPECIALIDADES </a:t>
            </a:r>
            <a:r>
              <a:rPr lang="es-ES" sz="1600" baseline="0" dirty="0"/>
              <a:t>2020</a:t>
            </a:r>
            <a:endParaRPr lang="es-ES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Verdi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Hoja1!$B$3:$B$25</c:f>
              <c:strCache>
                <c:ptCount val="23"/>
                <c:pt idx="0">
                  <c:v>ALERGOLOGIA</c:v>
                </c:pt>
                <c:pt idx="1">
                  <c:v>CARDIOLOGIA PEDIATRICA</c:v>
                </c:pt>
                <c:pt idx="2">
                  <c:v>CIRUGIA VASCULAR</c:v>
                </c:pt>
                <c:pt idx="3">
                  <c:v>GASTROENTEROLOGIA PEDIATRICA</c:v>
                </c:pt>
                <c:pt idx="4">
                  <c:v>GINECOLOGIA</c:v>
                </c:pt>
                <c:pt idx="5">
                  <c:v>ENDOCRINOLOGIA</c:v>
                </c:pt>
                <c:pt idx="6">
                  <c:v>HEMATOLOGIA</c:v>
                </c:pt>
                <c:pt idx="7">
                  <c:v>NEUROLOGIA PEDIATRICA</c:v>
                </c:pt>
                <c:pt idx="8">
                  <c:v>DERMATOLOGIA</c:v>
                </c:pt>
                <c:pt idx="9">
                  <c:v>GENETICA</c:v>
                </c:pt>
                <c:pt idx="10">
                  <c:v>OFTALMOLOGIA</c:v>
                </c:pt>
                <c:pt idx="11">
                  <c:v>OTORRRINOLARINGOLOGIA</c:v>
                </c:pt>
                <c:pt idx="12">
                  <c:v>TOMOGRAFIA / CRIE </c:v>
                </c:pt>
                <c:pt idx="13">
                  <c:v>PROCTOLOGIA</c:v>
                </c:pt>
                <c:pt idx="14">
                  <c:v>UROLOGIA</c:v>
                </c:pt>
                <c:pt idx="15">
                  <c:v>ESPIROMETRIA </c:v>
                </c:pt>
                <c:pt idx="16">
                  <c:v>UROLOGIA PEDIATRICA</c:v>
                </c:pt>
                <c:pt idx="17">
                  <c:v>TRAUMATOLOGIA</c:v>
                </c:pt>
                <c:pt idx="18">
                  <c:v>TRAUMATOLOGIA PEDIATRICA</c:v>
                </c:pt>
                <c:pt idx="19">
                  <c:v>ONCOLOGIA</c:v>
                </c:pt>
                <c:pt idx="20">
                  <c:v>PSIQUIATRIA</c:v>
                </c:pt>
                <c:pt idx="21">
                  <c:v>NEUROCIRUGIA</c:v>
                </c:pt>
                <c:pt idx="22">
                  <c:v>NEUROLOGIA </c:v>
                </c:pt>
              </c:strCache>
            </c:strRef>
          </c:cat>
          <c:val>
            <c:numRef>
              <c:f>Hoja1!$C$3:$C$25</c:f>
              <c:numCache>
                <c:formatCode>General</c:formatCode>
                <c:ptCount val="23"/>
                <c:pt idx="0">
                  <c:v>0</c:v>
                </c:pt>
                <c:pt idx="1">
                  <c:v>5</c:v>
                </c:pt>
                <c:pt idx="2">
                  <c:v>18</c:v>
                </c:pt>
                <c:pt idx="3">
                  <c:v>3</c:v>
                </c:pt>
                <c:pt idx="4">
                  <c:v>16</c:v>
                </c:pt>
                <c:pt idx="5">
                  <c:v>3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32</c:v>
                </c:pt>
                <c:pt idx="11">
                  <c:v>7</c:v>
                </c:pt>
                <c:pt idx="12">
                  <c:v>60</c:v>
                </c:pt>
                <c:pt idx="13">
                  <c:v>2</c:v>
                </c:pt>
                <c:pt idx="14">
                  <c:v>25</c:v>
                </c:pt>
                <c:pt idx="15">
                  <c:v>42</c:v>
                </c:pt>
                <c:pt idx="16">
                  <c:v>4</c:v>
                </c:pt>
                <c:pt idx="17">
                  <c:v>15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3</c:v>
                </c:pt>
                <c:pt idx="22">
                  <c:v>21</c:v>
                </c:pt>
              </c:numCache>
            </c:numRef>
          </c:val>
        </c:ser>
        <c:ser>
          <c:idx val="1"/>
          <c:order val="1"/>
          <c:tx>
            <c:v>Especialidades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Hoja1!$B$3:$B$25</c:f>
              <c:strCache>
                <c:ptCount val="23"/>
                <c:pt idx="0">
                  <c:v>ALERGOLOGIA</c:v>
                </c:pt>
                <c:pt idx="1">
                  <c:v>CARDIOLOGIA PEDIATRICA</c:v>
                </c:pt>
                <c:pt idx="2">
                  <c:v>CIRUGIA VASCULAR</c:v>
                </c:pt>
                <c:pt idx="3">
                  <c:v>GASTROENTEROLOGIA PEDIATRICA</c:v>
                </c:pt>
                <c:pt idx="4">
                  <c:v>GINECOLOGIA</c:v>
                </c:pt>
                <c:pt idx="5">
                  <c:v>ENDOCRINOLOGIA</c:v>
                </c:pt>
                <c:pt idx="6">
                  <c:v>HEMATOLOGIA</c:v>
                </c:pt>
                <c:pt idx="7">
                  <c:v>NEUROLOGIA PEDIATRICA</c:v>
                </c:pt>
                <c:pt idx="8">
                  <c:v>DERMATOLOGIA</c:v>
                </c:pt>
                <c:pt idx="9">
                  <c:v>GENETICA</c:v>
                </c:pt>
                <c:pt idx="10">
                  <c:v>OFTALMOLOGIA</c:v>
                </c:pt>
                <c:pt idx="11">
                  <c:v>OTORRRINOLARINGOLOGIA</c:v>
                </c:pt>
                <c:pt idx="12">
                  <c:v>TOMOGRAFIA / CRIE </c:v>
                </c:pt>
                <c:pt idx="13">
                  <c:v>PROCTOLOGIA</c:v>
                </c:pt>
                <c:pt idx="14">
                  <c:v>UROLOGIA</c:v>
                </c:pt>
                <c:pt idx="15">
                  <c:v>ESPIROMETRIA </c:v>
                </c:pt>
                <c:pt idx="16">
                  <c:v>UROLOGIA PEDIATRICA</c:v>
                </c:pt>
                <c:pt idx="17">
                  <c:v>TRAUMATOLOGIA</c:v>
                </c:pt>
                <c:pt idx="18">
                  <c:v>TRAUMATOLOGIA PEDIATRICA</c:v>
                </c:pt>
                <c:pt idx="19">
                  <c:v>ONCOLOGIA</c:v>
                </c:pt>
                <c:pt idx="20">
                  <c:v>PSIQUIATRIA</c:v>
                </c:pt>
                <c:pt idx="21">
                  <c:v>NEUROCIRUGIA</c:v>
                </c:pt>
                <c:pt idx="22">
                  <c:v>NEUROLOGIA </c:v>
                </c:pt>
              </c:strCache>
            </c:strRef>
          </c:cat>
          <c:val>
            <c:numRef>
              <c:f>Hoja1!$D$3:$D$25</c:f>
              <c:numCache>
                <c:formatCode>General</c:formatCode>
                <c:ptCount val="23"/>
                <c:pt idx="0">
                  <c:v>25</c:v>
                </c:pt>
                <c:pt idx="1">
                  <c:v>20</c:v>
                </c:pt>
                <c:pt idx="2">
                  <c:v>23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26</c:v>
                </c:pt>
                <c:pt idx="8">
                  <c:v>0</c:v>
                </c:pt>
                <c:pt idx="9">
                  <c:v>8</c:v>
                </c:pt>
                <c:pt idx="10">
                  <c:v>0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29</c:v>
                </c:pt>
                <c:pt idx="17">
                  <c:v>0</c:v>
                </c:pt>
                <c:pt idx="18">
                  <c:v>16</c:v>
                </c:pt>
                <c:pt idx="19">
                  <c:v>25</c:v>
                </c:pt>
                <c:pt idx="20">
                  <c:v>11</c:v>
                </c:pt>
                <c:pt idx="21">
                  <c:v>4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904256"/>
        <c:axId val="133905792"/>
        <c:axId val="0"/>
      </c:bar3DChart>
      <c:catAx>
        <c:axId val="1339042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133905792"/>
        <c:crosses val="autoZero"/>
        <c:auto val="1"/>
        <c:lblAlgn val="ctr"/>
        <c:lblOffset val="100"/>
        <c:noMultiLvlLbl val="0"/>
      </c:catAx>
      <c:valAx>
        <c:axId val="13390579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133904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solidFill>
                <a:srgbClr val="00B050"/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ATENCIONES</a:t>
            </a:r>
            <a:r>
              <a:rPr lang="es-ES" baseline="0" dirty="0" smtClean="0"/>
              <a:t> DE PACIENTES CON SEGUROS </a:t>
            </a:r>
            <a:r>
              <a:rPr lang="es-ES" baseline="0" dirty="0"/>
              <a:t>2020</a:t>
            </a:r>
            <a:endParaRPr lang="es-E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 i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Hoja1!$B$32:$B$36</c:f>
              <c:strCache>
                <c:ptCount val="5"/>
                <c:pt idx="0">
                  <c:v>SEGURO GENERAL</c:v>
                </c:pt>
                <c:pt idx="1">
                  <c:v>SEGURO CAMPESINO </c:v>
                </c:pt>
                <c:pt idx="2">
                  <c:v>ISSFA</c:v>
                </c:pt>
                <c:pt idx="3">
                  <c:v>ISSPOL</c:v>
                </c:pt>
                <c:pt idx="4">
                  <c:v>SPPAT</c:v>
                </c:pt>
              </c:strCache>
            </c:strRef>
          </c:cat>
          <c:val>
            <c:numRef>
              <c:f>Hoja1!$C$32:$C$36</c:f>
              <c:numCache>
                <c:formatCode>General</c:formatCode>
                <c:ptCount val="5"/>
                <c:pt idx="0">
                  <c:v>545</c:v>
                </c:pt>
                <c:pt idx="1">
                  <c:v>768</c:v>
                </c:pt>
                <c:pt idx="2">
                  <c:v>0</c:v>
                </c:pt>
                <c:pt idx="3">
                  <c:v>0</c:v>
                </c:pt>
                <c:pt idx="4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985792"/>
        <c:axId val="133987328"/>
        <c:axId val="0"/>
      </c:bar3DChart>
      <c:catAx>
        <c:axId val="1339857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3987328"/>
        <c:crosses val="autoZero"/>
        <c:auto val="1"/>
        <c:lblAlgn val="ctr"/>
        <c:lblOffset val="100"/>
        <c:noMultiLvlLbl val="0"/>
      </c:catAx>
      <c:valAx>
        <c:axId val="133987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3985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err="1"/>
              <a:t>Atenciones</a:t>
            </a:r>
            <a:r>
              <a:rPr lang="en-US" sz="2400" dirty="0"/>
              <a:t> Triage </a:t>
            </a:r>
            <a:r>
              <a:rPr lang="en-US" sz="2400" dirty="0" err="1"/>
              <a:t>Respiratorio</a:t>
            </a:r>
            <a:r>
              <a:rPr lang="en-US" sz="2400" baseline="0" dirty="0"/>
              <a:t> </a:t>
            </a:r>
            <a:r>
              <a:rPr lang="en-US" sz="2400" baseline="0" dirty="0" err="1"/>
              <a:t>Por</a:t>
            </a:r>
            <a:r>
              <a:rPr lang="en-US" sz="2400" baseline="0" dirty="0"/>
              <a:t> </a:t>
            </a:r>
            <a:r>
              <a:rPr lang="en-US" sz="2400" baseline="0" dirty="0" err="1"/>
              <a:t>Mes</a:t>
            </a:r>
            <a:r>
              <a:rPr lang="en-US" sz="2400" baseline="0" dirty="0"/>
              <a:t> 2020</a:t>
            </a:r>
            <a:endParaRPr lang="en-US" sz="2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txPr>
              <a:bodyPr/>
              <a:lstStyle/>
              <a:p>
                <a:pPr>
                  <a:defRPr sz="18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Hoja2!$B$3:$B$13</c:f>
              <c:strCache>
                <c:ptCount val="11"/>
                <c:pt idx="0">
                  <c:v>FEBRERO</c:v>
                </c:pt>
                <c:pt idx="1">
                  <c:v>MARZO</c:v>
                </c:pt>
                <c:pt idx="2">
                  <c:v>ABRIL</c:v>
                </c:pt>
                <c:pt idx="3">
                  <c:v>MAYO</c:v>
                </c:pt>
                <c:pt idx="4">
                  <c:v>JUNIO </c:v>
                </c:pt>
                <c:pt idx="5">
                  <c:v>JULIO</c:v>
                </c:pt>
                <c:pt idx="6">
                  <c:v>AGOSTO </c:v>
                </c:pt>
                <c:pt idx="7">
                  <c:v>SEPTIEMBRE</c:v>
                </c:pt>
                <c:pt idx="8">
                  <c:v>OCTUBRE</c:v>
                </c:pt>
                <c:pt idx="9">
                  <c:v>NOVIEMBRE</c:v>
                </c:pt>
                <c:pt idx="10">
                  <c:v>DICIEMBRE</c:v>
                </c:pt>
              </c:strCache>
            </c:strRef>
          </c:cat>
          <c:val>
            <c:numRef>
              <c:f>Hoja2!$C$3:$C$13</c:f>
              <c:numCache>
                <c:formatCode>General</c:formatCode>
                <c:ptCount val="11"/>
                <c:pt idx="0">
                  <c:v>17</c:v>
                </c:pt>
                <c:pt idx="1">
                  <c:v>408</c:v>
                </c:pt>
                <c:pt idx="2">
                  <c:v>169</c:v>
                </c:pt>
                <c:pt idx="3">
                  <c:v>178</c:v>
                </c:pt>
                <c:pt idx="4">
                  <c:v>189</c:v>
                </c:pt>
                <c:pt idx="5">
                  <c:v>197</c:v>
                </c:pt>
                <c:pt idx="6">
                  <c:v>253</c:v>
                </c:pt>
                <c:pt idx="7">
                  <c:v>236</c:v>
                </c:pt>
                <c:pt idx="8">
                  <c:v>223</c:v>
                </c:pt>
                <c:pt idx="9">
                  <c:v>240</c:v>
                </c:pt>
                <c:pt idx="10">
                  <c:v>317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346688"/>
        <c:axId val="139348224"/>
      </c:lineChart>
      <c:catAx>
        <c:axId val="1393466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9348224"/>
        <c:crosses val="autoZero"/>
        <c:auto val="1"/>
        <c:lblAlgn val="ctr"/>
        <c:lblOffset val="100"/>
        <c:noMultiLvlLbl val="0"/>
      </c:catAx>
      <c:valAx>
        <c:axId val="139348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9346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0.15417</cdr:x>
      <cdr:y>0.74479</cdr:y>
    </cdr:from>
    <cdr:to>
      <cdr:x>0.275</cdr:x>
      <cdr:y>0.8316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04850" y="2043113"/>
          <a:ext cx="5524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200" b="1" dirty="0"/>
            <a:t>2015</a:t>
          </a:r>
        </a:p>
      </cdr:txBody>
    </cdr:sp>
  </cdr:relSizeAnchor>
  <cdr:relSizeAnchor xmlns:cdr="http://schemas.openxmlformats.org/drawingml/2006/chartDrawing">
    <cdr:from>
      <cdr:x>0.26944</cdr:x>
      <cdr:y>0.76157</cdr:y>
    </cdr:from>
    <cdr:to>
      <cdr:x>0.39028</cdr:x>
      <cdr:y>0.84838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1231900" y="2089150"/>
          <a:ext cx="5524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2016</a:t>
          </a:r>
        </a:p>
      </cdr:txBody>
    </cdr:sp>
  </cdr:relSizeAnchor>
  <cdr:relSizeAnchor xmlns:cdr="http://schemas.openxmlformats.org/drawingml/2006/chartDrawing">
    <cdr:from>
      <cdr:x>0.38611</cdr:x>
      <cdr:y>0.78241</cdr:y>
    </cdr:from>
    <cdr:to>
      <cdr:x>0.50694</cdr:x>
      <cdr:y>0.86921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1765300" y="2146300"/>
          <a:ext cx="5524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2017</a:t>
          </a:r>
        </a:p>
      </cdr:txBody>
    </cdr:sp>
  </cdr:relSizeAnchor>
  <cdr:relSizeAnchor xmlns:cdr="http://schemas.openxmlformats.org/drawingml/2006/chartDrawing">
    <cdr:from>
      <cdr:x>0.51111</cdr:x>
      <cdr:y>0.80671</cdr:y>
    </cdr:from>
    <cdr:to>
      <cdr:x>0.63194</cdr:x>
      <cdr:y>0.89352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2336800" y="2212975"/>
          <a:ext cx="5524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2018</a:t>
          </a:r>
        </a:p>
      </cdr:txBody>
    </cdr:sp>
  </cdr:relSizeAnchor>
  <cdr:relSizeAnchor xmlns:cdr="http://schemas.openxmlformats.org/drawingml/2006/chartDrawing">
    <cdr:from>
      <cdr:x>0.62153</cdr:x>
      <cdr:y>0.82755</cdr:y>
    </cdr:from>
    <cdr:to>
      <cdr:x>0.74236</cdr:x>
      <cdr:y>0.91435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2841625" y="2270125"/>
          <a:ext cx="5524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dirty="0"/>
            <a:t>2019</a:t>
          </a:r>
        </a:p>
      </cdr:txBody>
    </cdr:sp>
  </cdr:relSizeAnchor>
  <cdr:relSizeAnchor xmlns:cdr="http://schemas.openxmlformats.org/drawingml/2006/chartDrawing">
    <cdr:from>
      <cdr:x>0.74444</cdr:x>
      <cdr:y>0.85532</cdr:y>
    </cdr:from>
    <cdr:to>
      <cdr:x>0.86528</cdr:x>
      <cdr:y>0.94213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3403600" y="2346325"/>
          <a:ext cx="5524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2020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8693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s-ES_tradnl"/>
          </a:p>
        </p:txBody>
      </p:sp>
      <p:sp>
        <p:nvSpPr>
          <p:cNvPr id="1048742" name="Marcador de fecha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8693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397C42-3296-498E-93B3-730393567742}" type="datetime1">
              <a:rPr lang="es-EC"/>
              <a:t>18/05/2021</a:t>
            </a:fld>
            <a:endParaRPr lang="es-EC"/>
          </a:p>
        </p:txBody>
      </p:sp>
      <p:sp>
        <p:nvSpPr>
          <p:cNvPr id="1048743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93675" y="1243013"/>
            <a:ext cx="71945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/>
          </a:p>
        </p:txBody>
      </p:sp>
      <p:sp>
        <p:nvSpPr>
          <p:cNvPr id="1048744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1048745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8692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s-ES_tradnl"/>
          </a:p>
        </p:txBody>
      </p:sp>
      <p:sp>
        <p:nvSpPr>
          <p:cNvPr id="1048746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2C76E5-ACBC-4379-AC0F-351D96039A1C}" type="slidenum">
              <a:rPr lang="es-EC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3608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838921" y="1122363"/>
            <a:ext cx="110335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838921" y="3602038"/>
            <a:ext cx="110335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427-0A98-4BD0-8E77-A372B9C47CED}" type="datetime1">
              <a:rPr lang="es-EC"/>
              <a:t>18/05/2021</a:t>
            </a:fld>
            <a:endParaRPr lang="es-EC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F3B-52D6-4D9E-9F12-6AD3A458D40E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AC16-0ED6-44CE-97AD-B83B08642130}" type="datetime1">
              <a:rPr lang="es-EC"/>
              <a:t>18/05/2021</a:t>
            </a:fld>
            <a:endParaRPr lang="es-EC"/>
          </a:p>
        </p:txBody>
      </p:sp>
      <p:sp>
        <p:nvSpPr>
          <p:cNvPr id="10487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0DDE-8144-4387-BE55-C8B43DD7D675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Vertical Title 1"/>
          <p:cNvSpPr>
            <a:spLocks noGrp="1"/>
          </p:cNvSpPr>
          <p:nvPr>
            <p:ph type="title" orient="vert"/>
          </p:nvPr>
        </p:nvSpPr>
        <p:spPr>
          <a:xfrm>
            <a:off x="10527819" y="365125"/>
            <a:ext cx="3172138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1406" y="365125"/>
            <a:ext cx="9332521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0DBD-9A37-4C76-B91B-554520C9D72F}" type="datetime1">
              <a:rPr lang="es-EC"/>
              <a:t>18/05/2021</a:t>
            </a:fld>
            <a:endParaRPr lang="es-EC"/>
          </a:p>
        </p:txBody>
      </p:sp>
      <p:sp>
        <p:nvSpPr>
          <p:cNvPr id="10487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32D-E244-41ED-A690-740E814D38C0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0A2B-2B26-46EA-A25A-12FFC58D414D}" type="datetime1">
              <a:rPr lang="es-EC"/>
              <a:t>18/05/2021</a:t>
            </a:fld>
            <a:endParaRPr lang="es-EC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C1C0-960A-483A-A022-7AA6A7EF4D99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1003744" y="1709739"/>
            <a:ext cx="1268855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23" name="Text Placeholder 2"/>
          <p:cNvSpPr>
            <a:spLocks noGrp="1"/>
          </p:cNvSpPr>
          <p:nvPr>
            <p:ph type="body" idx="1"/>
          </p:nvPr>
        </p:nvSpPr>
        <p:spPr>
          <a:xfrm>
            <a:off x="1003744" y="4589464"/>
            <a:ext cx="126885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9103-5307-45A0-89AE-B32E42138C95}" type="datetime1">
              <a:rPr lang="es-EC"/>
              <a:t>18/05/2021</a:t>
            </a:fld>
            <a:endParaRPr lang="es-EC"/>
          </a:p>
        </p:txBody>
      </p:sp>
      <p:sp>
        <p:nvSpPr>
          <p:cNvPr id="10487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6B32-4519-4271-84AC-C271D8D83F47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64" name="Content Placeholder 2"/>
          <p:cNvSpPr>
            <a:spLocks noGrp="1"/>
          </p:cNvSpPr>
          <p:nvPr>
            <p:ph sz="half" idx="1"/>
          </p:nvPr>
        </p:nvSpPr>
        <p:spPr>
          <a:xfrm>
            <a:off x="1011406" y="1825625"/>
            <a:ext cx="6252329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665" name="Content Placeholder 3"/>
          <p:cNvSpPr>
            <a:spLocks noGrp="1"/>
          </p:cNvSpPr>
          <p:nvPr>
            <p:ph sz="half" idx="2"/>
          </p:nvPr>
        </p:nvSpPr>
        <p:spPr>
          <a:xfrm>
            <a:off x="7447628" y="1825625"/>
            <a:ext cx="6252329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120-EC18-4700-A2EB-39FA562E19E4}" type="datetime1">
              <a:rPr lang="es-EC"/>
              <a:t>18/05/2021</a:t>
            </a:fld>
            <a:endParaRPr lang="es-EC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7789-1046-4109-B508-6DABDE999E8A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1013322" y="365126"/>
            <a:ext cx="1268855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28" name="Text Placeholder 2"/>
          <p:cNvSpPr>
            <a:spLocks noGrp="1"/>
          </p:cNvSpPr>
          <p:nvPr>
            <p:ph type="body" idx="1"/>
          </p:nvPr>
        </p:nvSpPr>
        <p:spPr>
          <a:xfrm>
            <a:off x="1013323" y="1681163"/>
            <a:ext cx="622359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29" name="Content Placeholder 3"/>
          <p:cNvSpPr>
            <a:spLocks noGrp="1"/>
          </p:cNvSpPr>
          <p:nvPr>
            <p:ph sz="half" idx="2"/>
          </p:nvPr>
        </p:nvSpPr>
        <p:spPr>
          <a:xfrm>
            <a:off x="1013323" y="2505075"/>
            <a:ext cx="622359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47628" y="1681163"/>
            <a:ext cx="62542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31" name="Content Placeholder 5"/>
          <p:cNvSpPr>
            <a:spLocks noGrp="1"/>
          </p:cNvSpPr>
          <p:nvPr>
            <p:ph sz="quarter" idx="4"/>
          </p:nvPr>
        </p:nvSpPr>
        <p:spPr>
          <a:xfrm>
            <a:off x="7447628" y="2505075"/>
            <a:ext cx="6254245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091-F394-48F2-A48B-BDAAE866973A}" type="datetime1">
              <a:rPr lang="es-EC"/>
              <a:t>18/05/2021</a:t>
            </a:fld>
            <a:endParaRPr lang="es-EC"/>
          </a:p>
        </p:txBody>
      </p:sp>
      <p:sp>
        <p:nvSpPr>
          <p:cNvPr id="10487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E652-DB8C-4275-877F-1B68C017ADBB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8F10-F9BD-4357-8B12-4A7AE74174F1}" type="datetime1">
              <a:rPr lang="es-EC"/>
              <a:t>18/05/2021</a:t>
            </a:fld>
            <a:endParaRPr lang="es-EC"/>
          </a:p>
        </p:txBody>
      </p:sp>
      <p:sp>
        <p:nvSpPr>
          <p:cNvPr id="10487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7574-BB17-4112-930B-9B64F71014A2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26F3-3DA3-45B7-BB86-312B72A023E1}" type="datetime1">
              <a:rPr lang="es-EC"/>
              <a:t>18/05/2021</a:t>
            </a:fld>
            <a:endParaRPr lang="es-EC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1D76-FB49-4006-AE5C-DE60CFCD8745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1013323" y="457200"/>
            <a:ext cx="474479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36" name="Content Placeholder 2"/>
          <p:cNvSpPr>
            <a:spLocks noGrp="1"/>
          </p:cNvSpPr>
          <p:nvPr>
            <p:ph idx="1"/>
          </p:nvPr>
        </p:nvSpPr>
        <p:spPr>
          <a:xfrm>
            <a:off x="6254245" y="987426"/>
            <a:ext cx="744762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3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323" y="2057400"/>
            <a:ext cx="474479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585A-AF75-4926-8DC1-9E5ED70FC539}" type="datetime1">
              <a:rPr lang="es-EC"/>
              <a:t>18/05/2021</a:t>
            </a:fld>
            <a:endParaRPr lang="es-EC"/>
          </a:p>
        </p:txBody>
      </p:sp>
      <p:sp>
        <p:nvSpPr>
          <p:cNvPr id="10487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960F-F1BC-4891-99E3-4E419EFEC92D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1013323" y="457200"/>
            <a:ext cx="474479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54245" y="987426"/>
            <a:ext cx="7447628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10487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323" y="2057400"/>
            <a:ext cx="474479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30BC-BB17-4F2F-A6E0-5775588D789D}" type="datetime1">
              <a:rPr lang="es-EC"/>
              <a:t>18/05/2021</a:t>
            </a:fld>
            <a:endParaRPr lang="es-EC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3B32-A36D-4DAE-8F33-17B0E2A1CEEF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011238" y="365125"/>
            <a:ext cx="12688887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4857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1238" y="1825625"/>
            <a:ext cx="12688887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1011238" y="6356350"/>
            <a:ext cx="3309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53C90C1-0865-48C0-A7EC-2E799C6314F2}" type="datetime1">
              <a:rPr lang="es-EC"/>
              <a:t>18/05/2021</a:t>
            </a:fld>
            <a:endParaRPr lang="es-EC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3625" y="6356350"/>
            <a:ext cx="49641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s-ES_tradnl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0188" y="6356350"/>
            <a:ext cx="3309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C0474EE-D995-43C5-8340-F081324C2ED5}" type="slidenum">
              <a:rPr lang="es-EC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2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Hoja_de_c_lculo_de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Hoja_de_c_lculo_de_Microsoft_Excel_97-2003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6.png"/><Relationship Id="rId7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04A86E0B-C670-462C-B4F6-90DC782D6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2383" y="1552563"/>
            <a:ext cx="3594593" cy="391810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8211C2FA-D78F-40E4-8AC9-FB3FABAAE588}"/>
              </a:ext>
            </a:extLst>
          </p:cNvPr>
          <p:cNvSpPr txBox="1">
            <a:spLocks/>
          </p:cNvSpPr>
          <p:nvPr/>
        </p:nvSpPr>
        <p:spPr bwMode="auto">
          <a:xfrm>
            <a:off x="2413976" y="1046677"/>
            <a:ext cx="8473099" cy="8106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42EF2ED-11CF-4B82-861A-AA879D2CAB7C}"/>
              </a:ext>
            </a:extLst>
          </p:cNvPr>
          <p:cNvSpPr txBox="1">
            <a:spLocks/>
          </p:cNvSpPr>
          <p:nvPr/>
        </p:nvSpPr>
        <p:spPr bwMode="auto">
          <a:xfrm>
            <a:off x="2075583" y="2137824"/>
            <a:ext cx="10054505" cy="13737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  <a:endParaRPr lang="es-EC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="" xmlns:a16="http://schemas.microsoft.com/office/drawing/2014/main" id="{A8BB8732-67C2-4153-8A59-8C26C6918C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0125" y="3703780"/>
            <a:ext cx="8165787" cy="85093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="" xmlns:a16="http://schemas.microsoft.com/office/drawing/2014/main" id="{90423339-126F-4E76-82E6-87B25242B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0103" y="5235180"/>
            <a:ext cx="3394157" cy="920410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009793" y="45384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5696464" y="293841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11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1600200" y="2271713"/>
            <a:ext cx="9358313" cy="1738665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5400" dirty="0" smtClean="0"/>
              <a:t>PRODUCCIÓN ESTADÍSTICA HOSPITAL MIGUEL H. ALCÍVAR</a:t>
            </a:r>
            <a:endParaRPr lang="es-EC" sz="5400" dirty="0"/>
          </a:p>
        </p:txBody>
      </p:sp>
    </p:spTree>
    <p:extLst>
      <p:ext uri="{BB962C8B-B14F-4D97-AF65-F5344CB8AC3E}">
        <p14:creationId xmlns:p14="http://schemas.microsoft.com/office/powerpoint/2010/main" val="8963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628178" y="905639"/>
            <a:ext cx="6715597" cy="63741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/>
              <a:t>PRODUCCIÓN HOSPITAL GENERAL MIGUEL H. ALCÍVAR 2020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009793" y="45384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5696464" y="293841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28328"/>
              </p:ext>
            </p:extLst>
          </p:nvPr>
        </p:nvGraphicFramePr>
        <p:xfrm>
          <a:off x="1214349" y="1789013"/>
          <a:ext cx="4107088" cy="355224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60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3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34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2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>
                          <a:effectLst/>
                        </a:rPr>
                        <a:t>ATENCIONES 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>
                          <a:effectLst/>
                        </a:rPr>
                        <a:t>2019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>
                          <a:effectLst/>
                        </a:rPr>
                        <a:t>2020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CONSULTA EXTERNA MEDICA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24.354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11.098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ATENCIONES EN EMERGENCIA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23.196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23.624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EGRESOS HOSPITALARIOS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4.103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3.309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7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INTERVENCIONES QUIRÚRGICAS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1.821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1.361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PORCENTAJE DE OCUPACIÓN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56,50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43,30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PARTOS NORMALES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663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726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CESÁREAS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564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606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988473"/>
              </p:ext>
            </p:extLst>
          </p:nvPr>
        </p:nvGraphicFramePr>
        <p:xfrm>
          <a:off x="5529263" y="1431946"/>
          <a:ext cx="8108992" cy="500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628178" y="905639"/>
            <a:ext cx="6514027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PRODUCCIÓN HOSPITAL GENERAL MIGUEL H. ALCÍVAR 2020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009793" y="45384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5696464" y="293841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67338"/>
              </p:ext>
            </p:extLst>
          </p:nvPr>
        </p:nvGraphicFramePr>
        <p:xfrm>
          <a:off x="1214348" y="1789013"/>
          <a:ext cx="4663937" cy="315640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93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5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5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2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EXAMENES</a:t>
                      </a:r>
                      <a:r>
                        <a:rPr lang="es-ES" sz="16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 OTROS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>
                          <a:effectLst/>
                        </a:rPr>
                        <a:t>2019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>
                          <a:effectLst/>
                        </a:rPr>
                        <a:t>2020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EXAMENES DE LABORATORIO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644.852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439.307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88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RADIOGRAFÍAS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9.189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4.577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ENDOSCOPÍAS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7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ELECTROCARDIOGRAMAS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2.419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1.612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FISIOTERAPIA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94.574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32.320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RECETAS DESPACHADAS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285.585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220.315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83422"/>
              </p:ext>
            </p:extLst>
          </p:nvPr>
        </p:nvGraphicFramePr>
        <p:xfrm>
          <a:off x="6313713" y="991724"/>
          <a:ext cx="8002361" cy="479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94780" y="252780"/>
            <a:ext cx="6514027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ARTICULACIÓN FUNCIONAL DE LA RPIS-RPC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009793" y="45384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5696464" y="293841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pic>
        <p:nvPicPr>
          <p:cNvPr id="11" name="1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2" b="9405"/>
          <a:stretch/>
        </p:blipFill>
        <p:spPr bwMode="auto">
          <a:xfrm>
            <a:off x="972459" y="905639"/>
            <a:ext cx="10186080" cy="5117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94779" y="55276"/>
            <a:ext cx="6991845" cy="652859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REFERENCIAS Y DERIVACIONES POR ESPECIALIDAD ENERO-DICIEMBRE 2020 EJECUTADAS</a:t>
            </a:r>
            <a:endParaRPr lang="es-EC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009793" y="45384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5775858" y="293841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pic>
        <p:nvPicPr>
          <p:cNvPr id="12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66896"/>
              </p:ext>
            </p:extLst>
          </p:nvPr>
        </p:nvGraphicFramePr>
        <p:xfrm>
          <a:off x="1042899" y="688310"/>
          <a:ext cx="6043701" cy="58839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14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4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4512"/>
                <a:gridCol w="1009387"/>
              </a:tblGrid>
              <a:tr h="4480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1" u="none" strike="noStrike" dirty="0" smtClean="0">
                          <a:effectLst/>
                          <a:latin typeface="Calibri (cuerpo)"/>
                        </a:rPr>
                        <a:t>ESPECIALIDAD </a:t>
                      </a:r>
                      <a:endParaRPr lang="es-E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VERDI</a:t>
                      </a:r>
                      <a:r>
                        <a:rPr lang="es-ES" sz="9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 CEVALLOS</a:t>
                      </a:r>
                      <a:endParaRPr lang="es-E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HOSP. ESPECIALIDADES PORTOVIEJO</a:t>
                      </a:r>
                      <a:endParaRPr lang="es-E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TOTAL</a:t>
                      </a:r>
                      <a:endParaRPr lang="es-E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ALERGOLOGIA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CARDIOLOGIA PEDIATRICA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CIRUGIA VASCULAR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GASTROENTEROLOGIA PEDIATRICA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GINECOLOGIA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ENDOCRINOLOGIA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HEMATOLOGIA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NEUROLOGIA PEDIATRICA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GENETICA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OFTALMOLOGIA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OTORRRINOLARINGOLOGIA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TOMOGRAFIA / CRIE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PROCTOLOGIA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UROLOGIA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ESPIROMETRIA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UROLOGIA PEDIATRICA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TRAUMATOLOGIA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TRAUMATOLOGIA PEDIATRICA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ONCOLOGIA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PSIQUIATRIA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NEUROCIRUGIA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3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NEUROLOGIA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49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TOTAL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013211"/>
              </p:ext>
            </p:extLst>
          </p:nvPr>
        </p:nvGraphicFramePr>
        <p:xfrm>
          <a:off x="7458075" y="657182"/>
          <a:ext cx="6757987" cy="550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1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94780" y="252780"/>
            <a:ext cx="8254134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ATENCIONES MÉDICAS POR ESPECIALIDAD  </a:t>
            </a:r>
            <a:r>
              <a:rPr lang="es-EC" sz="2000" dirty="0"/>
              <a:t>ENERO-DICIEMBRE</a:t>
            </a:r>
            <a:r>
              <a:rPr lang="es-EC" dirty="0"/>
              <a:t> </a:t>
            </a:r>
            <a:r>
              <a:rPr lang="es-EC" sz="2800" b="1" dirty="0"/>
              <a:t>2019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080124"/>
              </p:ext>
            </p:extLst>
          </p:nvPr>
        </p:nvGraphicFramePr>
        <p:xfrm>
          <a:off x="583324" y="769255"/>
          <a:ext cx="13350389" cy="5095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0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61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30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00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59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594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73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593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889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5108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6870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100402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92950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53018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48098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ESPECIALIDADMEDICA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Enero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Febrero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Marzo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Abril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Mayo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Junio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solidFill>
                            <a:schemeClr val="tx1"/>
                          </a:solidFill>
                          <a:effectLst/>
                        </a:rPr>
                        <a:t>Julio</a:t>
                      </a:r>
                      <a:endParaRPr lang="es-E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Agosto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Septiembre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solidFill>
                            <a:schemeClr val="tx1"/>
                          </a:solidFill>
                          <a:effectLst/>
                        </a:rPr>
                        <a:t>Octubre</a:t>
                      </a:r>
                      <a:endParaRPr lang="es-E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Noviembre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Diciembre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364"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HOSPITAL GENERAL MIGUEL ALCIVAR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vert="vert27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Cardiología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161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157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91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151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1.473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Cirugía General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97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82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96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91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97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96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108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83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1.165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Cirugía Ortopédica Y Traumatología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158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140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161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154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94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1.566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effectLst/>
                        </a:rPr>
                        <a:t>Cirugía Plástica Y Reconstructiva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28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364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Dermatología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228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210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206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254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237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319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389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363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259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339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317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290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3.411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effectLst/>
                        </a:rPr>
                        <a:t>Fisiatría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175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140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180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140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149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141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154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146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150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1.447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effectLst/>
                        </a:rPr>
                        <a:t>Gastroenterología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92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144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1.413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effectLst/>
                        </a:rPr>
                        <a:t>Ginecología Y Obstetricia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97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148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104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1.352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effectLst/>
                        </a:rPr>
                        <a:t>Medicina General Integral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93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84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67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593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Medicina Interna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80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102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92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141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165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1.192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Nefrología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146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158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170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145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160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95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205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181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158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1.742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effectLst/>
                        </a:rPr>
                        <a:t>Neumología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107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185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161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155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145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1.641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effectLst/>
                        </a:rPr>
                        <a:t>Nutrición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64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64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60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514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effectLst/>
                        </a:rPr>
                        <a:t>Pediatría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173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140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142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82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1.557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effectLst/>
                        </a:rPr>
                        <a:t>Psicología Clínica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62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588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Reumatología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80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180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87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132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1.279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effectLst/>
                        </a:rPr>
                        <a:t>Odontología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341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6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Medicina General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177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190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285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176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238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311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346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315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239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2.716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79" marR="9279" marT="9279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026983" y="5916589"/>
            <a:ext cx="4407423" cy="64633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24.354   Atenciones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434406" y="45384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434406" y="293841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</p:spTree>
    <p:extLst>
      <p:ext uri="{BB962C8B-B14F-4D97-AF65-F5344CB8AC3E}">
        <p14:creationId xmlns:p14="http://schemas.microsoft.com/office/powerpoint/2010/main" val="40301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94780" y="252780"/>
            <a:ext cx="8254134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ATENCIONES MÉDICAS POR ESPECIALIDAD  </a:t>
            </a:r>
            <a:r>
              <a:rPr lang="es-EC" sz="2000" dirty="0"/>
              <a:t>ENERO-DICIEMBRE</a:t>
            </a:r>
            <a:r>
              <a:rPr lang="es-EC" dirty="0"/>
              <a:t> </a:t>
            </a:r>
            <a:r>
              <a:rPr lang="es-EC" sz="2800" b="1" dirty="0"/>
              <a:t>2020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15436"/>
              </p:ext>
            </p:extLst>
          </p:nvPr>
        </p:nvGraphicFramePr>
        <p:xfrm>
          <a:off x="522514" y="769256"/>
          <a:ext cx="13411200" cy="5147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9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5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6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76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99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15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435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58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922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9948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0409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92307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97230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836918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736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ENTIDAD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ESPECIALIDADMEDICA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Enero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Febrero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Marzo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Abril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Mayo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Junio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Julio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Agosto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Septiembre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Octubre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Noviembre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Diciembre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Total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649">
                <a:tc rowSpan="17">
                  <a:txBody>
                    <a:bodyPr/>
                    <a:lstStyle/>
                    <a:p>
                      <a:pPr algn="l" fontAlgn="auto"/>
                      <a:r>
                        <a:rPr lang="es-ES" sz="1400" u="none" strike="noStrike" dirty="0">
                          <a:effectLst/>
                        </a:rPr>
                        <a:t>                        HOSPITAL GENERAL MIGUEL ALCIVAR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Cardiología</a:t>
                      </a:r>
                      <a:endParaRPr lang="es-E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149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135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54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53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88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129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87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925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Cirugía General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111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95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48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52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85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86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97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725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Cirugía Ortopédica Y Traumatología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143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86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57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46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85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518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Cirugía Plástica Y Reconstructiva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32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147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Dermatología</a:t>
                      </a:r>
                      <a:endParaRPr lang="es-E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378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293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153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36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74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102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147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174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196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108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1661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Gastroenterología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136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97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 dirty="0">
                          <a:effectLst/>
                        </a:rPr>
                        <a:t>12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40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51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71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78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77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690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Ginecología Y Obstetricia</a:t>
                      </a:r>
                      <a:endParaRPr lang="es-E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147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118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80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102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164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93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140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1053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53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Medicina Del Trabajo, Medicina Ocupacional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Medicina Interna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248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110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57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76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107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137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189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214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255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1620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Nefrología</a:t>
                      </a:r>
                      <a:endParaRPr lang="es-E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173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115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32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72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45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110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102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84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104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904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Neumología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146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57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31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49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70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672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Nutrición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37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146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Pediatría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 dirty="0">
                          <a:effectLst/>
                        </a:rPr>
                        <a:t>139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72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47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59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58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72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45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548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Psicología Clínica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44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34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39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50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438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Reumatología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98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114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233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Odontología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99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Medicina General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294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222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148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 dirty="0">
                          <a:effectLst/>
                        </a:rPr>
                        <a:t>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400" u="none" strike="noStrike">
                          <a:effectLst/>
                        </a:rPr>
                        <a:t>19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697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026983" y="5916589"/>
            <a:ext cx="4407423" cy="64633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11.098   Atenciones</a:t>
            </a:r>
          </a:p>
        </p:txBody>
      </p:sp>
    </p:spTree>
    <p:extLst>
      <p:ext uri="{BB962C8B-B14F-4D97-AF65-F5344CB8AC3E}">
        <p14:creationId xmlns:p14="http://schemas.microsoft.com/office/powerpoint/2010/main" val="38096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9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94780" y="252780"/>
            <a:ext cx="8254134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COMPRA DE SERVICIOS RED PÚBLICA INTEGRAL COMPLEMENTARIA RPIS  </a:t>
            </a:r>
            <a:r>
              <a:rPr lang="es-EC" sz="2800" b="1" dirty="0" smtClean="0"/>
              <a:t>2020</a:t>
            </a:r>
            <a:endParaRPr lang="es-EC" sz="2800" b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76246"/>
              </p:ext>
            </p:extLst>
          </p:nvPr>
        </p:nvGraphicFramePr>
        <p:xfrm>
          <a:off x="699998" y="953836"/>
          <a:ext cx="5443628" cy="192303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86027"/>
                <a:gridCol w="14655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6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4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2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INSTITUCIÓN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EMERGENCIA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CONSULTA</a:t>
                      </a:r>
                      <a:r>
                        <a:rPr lang="es-ES" sz="16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EXTERNA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98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METRODIAL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MANADIALISIS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TRATAMIENTO ONCOLÓGICO-SOLCA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35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35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1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13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57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70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849747"/>
              </p:ext>
            </p:extLst>
          </p:nvPr>
        </p:nvGraphicFramePr>
        <p:xfrm>
          <a:off x="1214437" y="3324756"/>
          <a:ext cx="4361107" cy="221431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86100"/>
                <a:gridCol w="12750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85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TOMOGRAFÍA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 SIMPLE Y CONTRASTADA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274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RESONANCIA SIMPLE Y CONTRASTADA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LITOTRIPSIA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INTRA Y ECTRA CORPÓREA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</a:tr>
              <a:tr h="2714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LABORATORIO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102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CPRE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UROTAC SIMPLE Y CONTRASTADA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41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565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61875"/>
              </p:ext>
            </p:extLst>
          </p:nvPr>
        </p:nvGraphicFramePr>
        <p:xfrm>
          <a:off x="6553200" y="2091269"/>
          <a:ext cx="4361107" cy="14570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86100"/>
                <a:gridCol w="12750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8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TRASLADO</a:t>
                      </a:r>
                      <a:r>
                        <a:rPr lang="es-ES" sz="1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 DE PACIENTES</a:t>
                      </a:r>
                      <a:endParaRPr lang="es-E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DERIVACIONES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454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REFERENCIAS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101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555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4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9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94780" y="252780"/>
            <a:ext cx="8254134" cy="961658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NÚMERO DE ATENCIONES, COBERTURA Y SERVICIOS  </a:t>
            </a:r>
            <a:r>
              <a:rPr lang="es-EC" sz="2800" b="1" dirty="0" smtClean="0"/>
              <a:t>2020</a:t>
            </a:r>
          </a:p>
          <a:p>
            <a:pPr algn="ctr"/>
            <a:r>
              <a:rPr lang="es-EC" dirty="0" smtClean="0"/>
              <a:t>PACIENTES CON SEGURO (IESS-ISSFA-ISSPOL Y SPPAT) ATENDIDO DURANTE EL 2020</a:t>
            </a:r>
            <a:endParaRPr lang="es-EC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769389"/>
              </p:ext>
            </p:extLst>
          </p:nvPr>
        </p:nvGraphicFramePr>
        <p:xfrm>
          <a:off x="1628776" y="1428750"/>
          <a:ext cx="9386887" cy="109363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69483"/>
                <a:gridCol w="10787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8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19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7963"/>
                <a:gridCol w="1030242"/>
              </a:tblGrid>
              <a:tr h="69060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PACIENTES CON SEGUROS ATENDIDOS DURANTE EL 2020 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SEGURO GENERAL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SEGURO CAMPESINO 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ISSFA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ISSPOL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SPPAT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0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TOTAL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545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768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81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570610"/>
              </p:ext>
            </p:extLst>
          </p:nvPr>
        </p:nvGraphicFramePr>
        <p:xfrm>
          <a:off x="3171825" y="2943225"/>
          <a:ext cx="8028352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37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94780" y="252780"/>
            <a:ext cx="8254134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ATENCIONES TRIAGE RESPIRATORIO  </a:t>
            </a:r>
            <a:r>
              <a:rPr lang="es-EC" sz="2800" b="1" dirty="0"/>
              <a:t>2020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48655"/>
              </p:ext>
            </p:extLst>
          </p:nvPr>
        </p:nvGraphicFramePr>
        <p:xfrm>
          <a:off x="1271130" y="1108980"/>
          <a:ext cx="3475040" cy="439426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37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7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5016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600" b="1" i="1" u="none" strike="noStrike" dirty="0">
                          <a:effectLst/>
                        </a:rPr>
                        <a:t>ATENCIONES TRIAGE RESPIRATORIO 2020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7" marR="7117" marT="7117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6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>
                          <a:effectLst/>
                        </a:rPr>
                        <a:t>MES 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>
                          <a:effectLst/>
                        </a:rPr>
                        <a:t>ATENCIONES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FEBRERO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MARZO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ABRIL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169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MAYO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JUNIO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189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JULIO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197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AGOSTO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253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SEPTIEMBRE</a:t>
                      </a: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236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OCTUBRE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  <a:latin typeface="+mn-lt"/>
                        </a:rPr>
                        <a:t>223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NOVIEMBRE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DICIEMBRE</a:t>
                      </a: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86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 smtClean="0">
                          <a:effectLst/>
                          <a:latin typeface="+mn-lt"/>
                        </a:rPr>
                        <a:t>2.427</a:t>
                      </a:r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485900" y="800100"/>
            <a:ext cx="33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29 Febrero 2020</a:t>
            </a:r>
            <a:endParaRPr lang="es-ES" dirty="0"/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20876"/>
              </p:ext>
            </p:extLst>
          </p:nvPr>
        </p:nvGraphicFramePr>
        <p:xfrm>
          <a:off x="5314950" y="1169432"/>
          <a:ext cx="9087155" cy="457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81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04A86E0B-C670-462C-B4F6-90DC782D6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8606" y="1552563"/>
            <a:ext cx="3594593" cy="3918106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6" name="Marcador de contenido 1"/>
          <p:cNvSpPr>
            <a:spLocks noGrp="1"/>
          </p:cNvSpPr>
          <p:nvPr>
            <p:ph idx="1"/>
          </p:nvPr>
        </p:nvSpPr>
        <p:spPr>
          <a:xfrm>
            <a:off x="1462455" y="835110"/>
            <a:ext cx="11901488" cy="55990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" altLang="es-ES" sz="2400" kern="0" dirty="0">
                <a:solidFill>
                  <a:sysClr val="windowText" lastClr="000000"/>
                </a:solidFill>
              </a:rPr>
              <a:t>La Gerencia del Hospital General “Miguel H. Alcívar” en base a lo que dispone el artículo 204 de la Constitución de la República en su primer inciso, el cual textualmente dispone: “</a:t>
            </a:r>
            <a:r>
              <a:rPr lang="es-ES" sz="2400" b="1" i="1" kern="0" dirty="0">
                <a:solidFill>
                  <a:sysClr val="windowText" lastClr="000000"/>
                </a:solidFill>
              </a:rPr>
              <a:t>El pueblo es el mandante y primer fiscalizador del poder público, en ejercicio de su derecho a la participación</a:t>
            </a:r>
            <a:r>
              <a:rPr lang="es-ES" sz="2400" kern="0" dirty="0">
                <a:solidFill>
                  <a:sysClr val="windowText" lastClr="000000"/>
                </a:solidFill>
              </a:rPr>
              <a:t>”.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" sz="2400" kern="0" dirty="0">
              <a:solidFill>
                <a:sysClr val="windowText" lastClr="00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" altLang="es-ES" sz="2400" kern="0" dirty="0">
                <a:solidFill>
                  <a:sysClr val="windowText" lastClr="000000"/>
                </a:solidFill>
              </a:rPr>
              <a:t>El artículo 89 de la Ley Orgánica de Participación Ciudadana  concibe a la rendición de cuentas como </a:t>
            </a:r>
            <a:r>
              <a:rPr lang="es-ES" altLang="es-ES" sz="2400" b="1" kern="0" dirty="0">
                <a:solidFill>
                  <a:sysClr val="windowText" lastClr="000000"/>
                </a:solidFill>
              </a:rPr>
              <a:t>“</a:t>
            </a:r>
            <a:r>
              <a:rPr lang="es-ES" sz="2400" b="1" i="1" kern="0" dirty="0">
                <a:solidFill>
                  <a:sysClr val="windowText" lastClr="000000"/>
                </a:solidFill>
              </a:rPr>
              <a:t>un proceso sistemático, deliberado, interactivo y universal, que involucra a autoridades, funcionarias y funcionarios o sus representantes y representantes legales, según sea el caso, que estén obligadas u obligados a informar y someterse a evaluación de la ciudadanía por las acciones u omisiones en el ejercicio de su gestión y en la administración de recursos públicos</a:t>
            </a:r>
            <a:r>
              <a:rPr lang="es-ES" sz="2400" b="1" kern="0" dirty="0">
                <a:solidFill>
                  <a:sysClr val="windowText" lastClr="000000"/>
                </a:solidFill>
              </a:rPr>
              <a:t>”.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C" altLang="es-EC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94780" y="252780"/>
            <a:ext cx="8254134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HOSPITALIZACIÓN TRIAGE RESPIRATORIO  </a:t>
            </a:r>
            <a:r>
              <a:rPr lang="es-EC" sz="2800" b="1" dirty="0"/>
              <a:t>2020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61815"/>
              </p:ext>
            </p:extLst>
          </p:nvPr>
        </p:nvGraphicFramePr>
        <p:xfrm>
          <a:off x="1271130" y="1108980"/>
          <a:ext cx="3475040" cy="420597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37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7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805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600" b="1" i="1" u="none" strike="noStrike" dirty="0">
                          <a:effectLst/>
                        </a:rPr>
                        <a:t>HOSPITALIZACIÓN TRIAGE RESPIRATORIO 2020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7" marR="7117" marT="7117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>
                          <a:effectLst/>
                        </a:rPr>
                        <a:t>MES </a:t>
                      </a:r>
                      <a:endParaRPr lang="es-ES" sz="1600" b="1" i="1" u="none" strike="noStrike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>
                          <a:effectLst/>
                        </a:rPr>
                        <a:t>ATENCIONES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95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ABRIL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15</a:t>
                      </a:r>
                      <a:r>
                        <a:rPr lang="es-ES" sz="1400" u="none" strike="noStrike" dirty="0">
                          <a:effectLst/>
                          <a:latin typeface="Calibri (cuerpo)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95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MAYO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26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195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JUNIO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31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195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JULIO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Calibri (cuerpo)"/>
                        </a:rPr>
                        <a:t> </a:t>
                      </a:r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30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195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AGOSTO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Calibri (cuerpo)"/>
                        </a:rPr>
                        <a:t> </a:t>
                      </a:r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195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SEPTIEMBRE</a:t>
                      </a: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Calibri (cuerpo)"/>
                        </a:rPr>
                        <a:t> </a:t>
                      </a:r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195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OCTUBRE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Calibri (cuerpo)"/>
                        </a:rPr>
                        <a:t> </a:t>
                      </a:r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195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NOVIEMBRE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Calibri (cuerpo)"/>
                        </a:rPr>
                        <a:t> </a:t>
                      </a:r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195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DICIEMBRE</a:t>
                      </a: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 smtClean="0">
                          <a:effectLst/>
                          <a:latin typeface="Calibri (cuerpo)"/>
                        </a:rPr>
                        <a:t>161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975653"/>
              </p:ext>
            </p:extLst>
          </p:nvPr>
        </p:nvGraphicFramePr>
        <p:xfrm>
          <a:off x="5655469" y="1239585"/>
          <a:ext cx="7817644" cy="384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64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94780" y="252780"/>
            <a:ext cx="8254134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DEFUNCIONES TRIAGE RESPIRATORIO  </a:t>
            </a:r>
            <a:r>
              <a:rPr lang="es-EC" sz="2800" b="1" dirty="0"/>
              <a:t>2020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389772"/>
              </p:ext>
            </p:extLst>
          </p:nvPr>
        </p:nvGraphicFramePr>
        <p:xfrm>
          <a:off x="1085392" y="1509030"/>
          <a:ext cx="3475040" cy="382663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37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7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5016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600" b="1" i="1" u="none" strike="noStrike" dirty="0">
                          <a:effectLst/>
                        </a:rPr>
                        <a:t>DEFUNCIONES TRIAGE RESPIRATORIO 2020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7" marR="7117" marT="7117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6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>
                          <a:effectLst/>
                        </a:rPr>
                        <a:t>MES </a:t>
                      </a:r>
                      <a:endParaRPr lang="es-ES" sz="1600" b="1" i="1" u="none" strike="noStrike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ABRIL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12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MAYO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Calibri (cuerpo)"/>
                        </a:rPr>
                        <a:t> </a:t>
                      </a:r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13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JUNIO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JULIO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Calibri (cuerpo)"/>
                        </a:rPr>
                        <a:t> </a:t>
                      </a:r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AGOSTO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SEPTIEMBRE</a:t>
                      </a: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OCTUBRE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Calibri (cuerpo)"/>
                        </a:rPr>
                        <a:t> </a:t>
                      </a:r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</a:rPr>
                        <a:t>NOVIEMBRE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Calibri (cuerpo)"/>
                        </a:rPr>
                        <a:t> </a:t>
                      </a:r>
                      <a:r>
                        <a:rPr lang="es-ES" sz="1400" u="none" strike="noStrike" dirty="0" smtClean="0">
                          <a:effectLst/>
                          <a:latin typeface="Calibri (cuerpo)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38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DICIEMBRE</a:t>
                      </a: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86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 smtClean="0">
                          <a:effectLst/>
                          <a:latin typeface="Calibri (cuerpo)"/>
                        </a:rPr>
                        <a:t>53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404908"/>
              </p:ext>
            </p:extLst>
          </p:nvPr>
        </p:nvGraphicFramePr>
        <p:xfrm>
          <a:off x="5069681" y="1085850"/>
          <a:ext cx="8203407" cy="492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08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94780" y="252780"/>
            <a:ext cx="8254134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ALTAS MÉDICAS </a:t>
            </a:r>
            <a:r>
              <a:rPr lang="es-EC" dirty="0"/>
              <a:t>TRIAGE RESPIRATORIO  </a:t>
            </a:r>
            <a:r>
              <a:rPr lang="es-EC" sz="2800" b="1" dirty="0"/>
              <a:t>2020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998250" y="351282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867619"/>
              </p:ext>
            </p:extLst>
          </p:nvPr>
        </p:nvGraphicFramePr>
        <p:xfrm>
          <a:off x="1271130" y="1108980"/>
          <a:ext cx="3475040" cy="90789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475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50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ALTAS</a:t>
                      </a:r>
                      <a:r>
                        <a:rPr lang="es-ES" sz="16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MÉDICAS HOSPITALIZACIÓN TRIAGE RESPIRATORIO 2020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6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59</a:t>
                      </a:r>
                      <a:endParaRPr lang="es-ES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36385"/>
              </p:ext>
            </p:extLst>
          </p:nvPr>
        </p:nvGraphicFramePr>
        <p:xfrm>
          <a:off x="5774955" y="1089929"/>
          <a:ext cx="3475040" cy="90789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475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50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ALTAS</a:t>
                      </a:r>
                      <a:r>
                        <a:rPr lang="es-ES" sz="16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PETICIÓN HOSPITALIZACIÓN TRIAGE RESPIRATORIO 2020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6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11</a:t>
                      </a:r>
                      <a:endParaRPr lang="es-ES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088457"/>
              </p:ext>
            </p:extLst>
          </p:nvPr>
        </p:nvGraphicFramePr>
        <p:xfrm>
          <a:off x="1404478" y="3071129"/>
          <a:ext cx="3475040" cy="201380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37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7520"/>
              </a:tblGrid>
              <a:tr h="535016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MUESTRAS</a:t>
                      </a:r>
                      <a:r>
                        <a:rPr lang="es-ES" sz="16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PCR TOMADAS 2020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7" marR="7117" marT="7117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6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POSITIVAS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189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</a:tr>
              <a:tr h="3686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NEGATIVAS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244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</a:tr>
              <a:tr h="3686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SIN CERRAR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 CASO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18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</a:tr>
              <a:tr h="3686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Total </a:t>
                      </a:r>
                      <a:endParaRPr lang="es-ES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451</a:t>
                      </a:r>
                      <a:endParaRPr lang="es-ES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56756"/>
              </p:ext>
            </p:extLst>
          </p:nvPr>
        </p:nvGraphicFramePr>
        <p:xfrm>
          <a:off x="5989268" y="3061605"/>
          <a:ext cx="3475040" cy="111151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475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50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TRANSFERENCIAS A OTRAS UNIDADES DE SALUD DESDE HOSPITALIZACIÓN TRIAGE RESPIRATORIO 2020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6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11</a:t>
                      </a:r>
                      <a:endParaRPr lang="es-ES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7117" marR="7117" marT="7117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11 Imagen"/>
          <p:cNvPicPr/>
          <p:nvPr/>
        </p:nvPicPr>
        <p:blipFill rotWithShape="1">
          <a:blip r:embed="rId4"/>
          <a:srcRect l="38669" t="26638" r="38962" b="20524"/>
          <a:stretch/>
        </p:blipFill>
        <p:spPr bwMode="auto">
          <a:xfrm>
            <a:off x="9958388" y="1085850"/>
            <a:ext cx="4229100" cy="4700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67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6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466229" y="157163"/>
            <a:ext cx="7706221" cy="1319880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PRESTACIÓN DE SERVICIOS DE SALUD A GRUPOS PRIORITARIOS Y VULNERABLES   </a:t>
            </a:r>
            <a:r>
              <a:rPr lang="es-EC" sz="2800" b="1" dirty="0"/>
              <a:t>2020</a:t>
            </a: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0" y="1724023"/>
            <a:ext cx="2562369" cy="218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1" y="4056795"/>
            <a:ext cx="2562368" cy="217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0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0315" y="1579907"/>
            <a:ext cx="2793523" cy="2331119"/>
          </a:xfrm>
          <a:prstGeom prst="rect">
            <a:avLst/>
          </a:prstGeom>
        </p:spPr>
      </p:pic>
      <p:pic>
        <p:nvPicPr>
          <p:cNvPr id="11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3"/>
          <a:stretch>
            <a:fillRect/>
          </a:stretch>
        </p:blipFill>
        <p:spPr bwMode="auto">
          <a:xfrm>
            <a:off x="6102173" y="3911025"/>
            <a:ext cx="2501666" cy="232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3" descr="187 cop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056" y="2567041"/>
            <a:ext cx="1954924" cy="198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5"/>
          <p:cNvSpPr txBox="1">
            <a:spLocks noChangeArrowheads="1"/>
          </p:cNvSpPr>
          <p:nvPr/>
        </p:nvSpPr>
        <p:spPr bwMode="auto">
          <a:xfrm>
            <a:off x="3275428" y="1522413"/>
            <a:ext cx="12947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altLang="es-ES" b="1" dirty="0"/>
              <a:t>VIH</a:t>
            </a:r>
          </a:p>
        </p:txBody>
      </p:sp>
      <p:sp>
        <p:nvSpPr>
          <p:cNvPr id="17" name="CuadroTexto 7"/>
          <p:cNvSpPr txBox="1">
            <a:spLocks noChangeArrowheads="1"/>
          </p:cNvSpPr>
          <p:nvPr/>
        </p:nvSpPr>
        <p:spPr bwMode="auto">
          <a:xfrm>
            <a:off x="3176881" y="4093451"/>
            <a:ext cx="378777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altLang="es-ES" b="1" dirty="0"/>
              <a:t>PPL</a:t>
            </a:r>
          </a:p>
        </p:txBody>
      </p:sp>
      <p:sp>
        <p:nvSpPr>
          <p:cNvPr id="18" name="CuadroTexto 11"/>
          <p:cNvSpPr txBox="1">
            <a:spLocks noChangeArrowheads="1"/>
          </p:cNvSpPr>
          <p:nvPr/>
        </p:nvSpPr>
        <p:spPr bwMode="auto">
          <a:xfrm>
            <a:off x="8518890" y="1462563"/>
            <a:ext cx="2681287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altLang="es-ES" b="1" dirty="0"/>
              <a:t>MUJERES EMBARAZADAS</a:t>
            </a:r>
          </a:p>
        </p:txBody>
      </p:sp>
      <p:sp>
        <p:nvSpPr>
          <p:cNvPr id="19" name="CuadroTexto 9"/>
          <p:cNvSpPr txBox="1">
            <a:spLocks noChangeArrowheads="1"/>
          </p:cNvSpPr>
          <p:nvPr/>
        </p:nvSpPr>
        <p:spPr bwMode="auto">
          <a:xfrm>
            <a:off x="8603839" y="4049733"/>
            <a:ext cx="378777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altLang="es-ES" b="1" dirty="0"/>
              <a:t>CÁNCER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0918635" y="2105376"/>
            <a:ext cx="3063765" cy="46166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s-ES" sz="2400" b="1" dirty="0"/>
              <a:t>MÉDICO DEL BARRIO</a:t>
            </a:r>
          </a:p>
        </p:txBody>
      </p:sp>
    </p:spTree>
    <p:extLst>
      <p:ext uri="{BB962C8B-B14F-4D97-AF65-F5344CB8AC3E}">
        <p14:creationId xmlns:p14="http://schemas.microsoft.com/office/powerpoint/2010/main" val="18417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6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443831" y="801912"/>
            <a:ext cx="6763245" cy="537687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MUERTE MATERNA Y MUERTE NEONATAL   </a:t>
            </a:r>
            <a:r>
              <a:rPr lang="es-EC" sz="2800" b="1" dirty="0"/>
              <a:t>2020</a:t>
            </a:r>
          </a:p>
        </p:txBody>
      </p:sp>
      <p:pic>
        <p:nvPicPr>
          <p:cNvPr id="22" name="Imagen 10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2437" y="3145449"/>
            <a:ext cx="4025663" cy="271242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71500" y="1667340"/>
            <a:ext cx="10240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SE MANTIENEN </a:t>
            </a:r>
            <a:r>
              <a:rPr lang="es-ES" dirty="0"/>
              <a:t>CONSTANTES CAPACITACIONES IMPARTIDAS A TODO EL PROFESIONAL EN SALUD DE ÉSTE HOSPITAL ACERCA DE LA APLICACIÓN DE LAS GUÍAS PRÁCTICAS CLÍNICAS Y EN EMERGENCIAS </a:t>
            </a:r>
            <a:r>
              <a:rPr lang="es-ES" dirty="0" smtClean="0"/>
              <a:t>OBSTÉTRICAS, PESE A ESTO SE REPORTO </a:t>
            </a:r>
            <a:r>
              <a:rPr lang="es-ES" dirty="0"/>
              <a:t>1 MUERTE MATERNA, PACIENTE REALIZA PARTO EN CENTRO DE SALUD Y ES REFERIDA DE EMERGENCIA CON COMPLICACIÓN OBSTÉTRICA LLEGANDO EN MUY MALAS </a:t>
            </a:r>
            <a:r>
              <a:rPr lang="es-ES" dirty="0" smtClean="0"/>
              <a:t>CONDICIONES.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82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6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466230" y="757238"/>
            <a:ext cx="6763245" cy="601000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ADQUISICIÓN DE ACCESORIOS MÉDICOS   </a:t>
            </a:r>
            <a:r>
              <a:rPr lang="es-EC" sz="2800" b="1" dirty="0"/>
              <a:t>2020</a:t>
            </a:r>
          </a:p>
        </p:txBody>
      </p:sp>
      <p:pic>
        <p:nvPicPr>
          <p:cNvPr id="7" name="Imagen 4">
            <a:extLst>
              <a:ext uri="{FF2B5EF4-FFF2-40B4-BE49-F238E27FC236}">
                <a16:creationId xmlns="" xmlns:a16="http://schemas.microsoft.com/office/drawing/2014/main" id="{3F6D06F2-F77A-423D-97F9-E58C9D61C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92" y="3054008"/>
            <a:ext cx="1204790" cy="2159163"/>
          </a:xfrm>
          <a:prstGeom prst="rect">
            <a:avLst/>
          </a:prstGeom>
        </p:spPr>
      </p:pic>
      <p:pic>
        <p:nvPicPr>
          <p:cNvPr id="8" name="Imagen 16">
            <a:extLst>
              <a:ext uri="{FF2B5EF4-FFF2-40B4-BE49-F238E27FC236}">
                <a16:creationId xmlns="" xmlns:a16="http://schemas.microsoft.com/office/drawing/2014/main" id="{C4D0E922-D93D-4702-B0AA-663516EA6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032" y="3054008"/>
            <a:ext cx="2133600" cy="1954443"/>
          </a:xfrm>
          <a:prstGeom prst="rect">
            <a:avLst/>
          </a:prstGeom>
        </p:spPr>
      </p:pic>
      <p:pic>
        <p:nvPicPr>
          <p:cNvPr id="9" name="Imagen 21">
            <a:extLst>
              <a:ext uri="{FF2B5EF4-FFF2-40B4-BE49-F238E27FC236}">
                <a16:creationId xmlns="" xmlns:a16="http://schemas.microsoft.com/office/drawing/2014/main" id="{7DEED5DD-0324-4030-A591-6D230DEEC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439" y="2958772"/>
            <a:ext cx="1871811" cy="234963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22941" y="2286000"/>
            <a:ext cx="221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10 PULSIOXÍMETROS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871788" y="2083742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10 JUEGOS DE CABLES Y SENSORES PARA EKG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142937" y="1941085"/>
            <a:ext cx="217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70 BRAZALETES PARA MONITORES MULTIPARÁMETROS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37292" y="5672138"/>
            <a:ext cx="339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ADQUISICIONES POR INFIMA CUANTÍA A BAJO COSTO</a:t>
            </a:r>
            <a:endParaRPr lang="es-ES" b="1" dirty="0"/>
          </a:p>
        </p:txBody>
      </p:sp>
      <p:pic>
        <p:nvPicPr>
          <p:cNvPr id="13" name="Imagen 6">
            <a:extLst>
              <a:ext uri="{FF2B5EF4-FFF2-40B4-BE49-F238E27FC236}">
                <a16:creationId xmlns="" xmlns:a16="http://schemas.microsoft.com/office/drawing/2014/main" id="{33465F0C-B61E-4516-A219-B839B7D30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2227" y="2864416"/>
            <a:ext cx="2647950" cy="2333625"/>
          </a:xfrm>
          <a:prstGeom prst="rect">
            <a:avLst/>
          </a:prstGeom>
        </p:spPr>
      </p:pic>
      <p:pic>
        <p:nvPicPr>
          <p:cNvPr id="15" name="Imagen 7">
            <a:extLst>
              <a:ext uri="{FF2B5EF4-FFF2-40B4-BE49-F238E27FC236}">
                <a16:creationId xmlns="" xmlns:a16="http://schemas.microsoft.com/office/drawing/2014/main" id="{F0D32133-A88E-4F3C-B4B3-23422645F4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98943" y="2864415"/>
            <a:ext cx="2790825" cy="233362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8886825" y="2083742"/>
            <a:ext cx="192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 DOOPLER FETAL</a:t>
            </a:r>
            <a:endParaRPr lang="es-E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1203363" y="1858356"/>
            <a:ext cx="319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30 JUEGOS DE CABLES DE SENSORES DE MONITOR MULTIPARÁMETROS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827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6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466230" y="557212"/>
            <a:ext cx="6763245" cy="500063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ACTIVIDADES REALIZADAS  POR DIRECCIÓN MÉDICA   </a:t>
            </a:r>
            <a:r>
              <a:rPr lang="es-EC" sz="2800" b="1" dirty="0"/>
              <a:t>2020</a:t>
            </a:r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600077" y="1293574"/>
            <a:ext cx="8101011" cy="5140543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sz="1600" b="1" i="1" kern="0" dirty="0" smtClean="0">
                <a:solidFill>
                  <a:sysClr val="windowText" lastClr="000000"/>
                </a:solidFill>
              </a:rPr>
              <a:t>GESTIONES ÁREA COVID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600" kern="0" dirty="0">
              <a:solidFill>
                <a:sysClr val="windowText" lastClr="000000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sysClr val="windowText" lastClr="000000"/>
                </a:solidFill>
              </a:rPr>
              <a:t>SE AUMENTA LA CANTIDAD DE CAMAS DE HOSPITALIZACIÓN COVID-19 EN EL MES DE OCTUBRE DE 6 A 8 CAMAS, TERMINANDO EL AÑO CON 12 CAMAS PARA HOSPITALIZACIÓN DEBIDO A LA EXCESIVA DEMANDA DE PACIENTES SOSPECHOSOS COVID-19 QUE REQUIEREN SER HOSPITALIZADOS.</a:t>
            </a: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1600" kern="0" dirty="0" smtClean="0">
              <a:solidFill>
                <a:sysClr val="windowText" lastClr="000000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sysClr val="windowText" lastClr="000000"/>
                </a:solidFill>
              </a:rPr>
              <a:t>SE REALIZAN VISITAS PERIÓDICAS A LAS NUEVAS INSTALACIONES DEL HOSPITAL GENERAL MIGUEL H. ALCÍVAR.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kern="0" dirty="0" smtClean="0">
              <a:solidFill>
                <a:sysClr val="windowText" lastClr="000000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sysClr val="windowText" lastClr="000000"/>
                </a:solidFill>
              </a:rPr>
              <a:t>CHARLAS DE CAPACITACIÓN A MEDICOS RESIDENTES, TRATANTES E INTERNOS DE MÉDICINA EN CONTEXTO DE JUEVES CIENTIFICOS PLATAFORMA GOOGLE MEET.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kern="0" dirty="0" smtClean="0">
              <a:solidFill>
                <a:sysClr val="windowText" lastClr="000000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sysClr val="windowText" lastClr="000000"/>
                </a:solidFill>
              </a:rPr>
              <a:t>SOLICITUD DE TRABAJOS DE INVESTIGACIÓN DE CASOS CLÍNICOS EN COORDINACIÓN CON DOCENCIA E INVESTIGACIÓN.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kern="0" dirty="0" smtClean="0">
              <a:solidFill>
                <a:sysClr val="windowText" lastClr="000000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sysClr val="windowText" lastClr="000000"/>
                </a:solidFill>
              </a:rPr>
              <a:t>CAPACITACIÓN SOBRE EL MANEJO DE LAS MÁQUINAS DE RESPIRACIÓN ASISTIDAS EN COORDINACIÓN CON DOCENCIA Y EMERGENCIA.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kern="0" dirty="0" smtClean="0">
              <a:solidFill>
                <a:sysClr val="windowText" lastClr="000000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sysClr val="windowText" lastClr="000000"/>
                </a:solidFill>
              </a:rPr>
              <a:t>ASISTENCIAS A MICRO-RED EN EL ULTIMO TRIMESTRE EL AÑO.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kern="0" dirty="0" smtClean="0">
              <a:solidFill>
                <a:sysClr val="windowText" lastClr="000000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kern="0" dirty="0" smtClean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16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6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600" b="1" i="1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6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6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6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6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6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6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6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6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6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600" b="1" i="1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600" b="1" i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8" name="Imagen 2">
            <a:extLst>
              <a:ext uri="{FF2B5EF4-FFF2-40B4-BE49-F238E27FC236}">
                <a16:creationId xmlns="" xmlns:a16="http://schemas.microsoft.com/office/drawing/2014/main" id="{4CA80CBF-1155-4123-ABC6-313EE4B0D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098" y="1057275"/>
            <a:ext cx="5150431" cy="510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9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466230" y="762496"/>
            <a:ext cx="6763245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ACCIONES REALIZADAS POR LA UNIDAD DE CALIDAD </a:t>
            </a:r>
            <a:r>
              <a:rPr lang="es-EC" sz="2800" b="1" dirty="0" smtClean="0"/>
              <a:t>2020</a:t>
            </a:r>
            <a:endParaRPr lang="es-EC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1500" y="1534210"/>
            <a:ext cx="944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LOGRÓ LA INSTITUCIONALIZACIÓN DE LAS 17 PRACTICAS SEGURAS PARA LA PREVENCIÓN DE EVENTOS ADVERSOS EN LA ATENCIÓN MÉDICA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800099" y="2343150"/>
            <a:ext cx="10144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CAPACITACIÓN A LOS SERVIDORES PÚBLICOS EN EL PLAN DE CALIDAD Y SEGURIDAD AL PACIENTE.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USO DE CÓMO PONERSE Y RETIRARSE LOS EQUIPOS DE PROTECCIÓN PERSONAL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HIGIENE DE MANO.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PROTOCOLO DE MANEJO DE PACIENTE CON COVID-19.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MANEJO DE DESECHOS HOSPITALARIOS.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SOCIALIZACIÓN DE MANUAL DE HOSPITALES.</a:t>
            </a:r>
          </a:p>
          <a:p>
            <a:endParaRPr lang="es-ES" dirty="0"/>
          </a:p>
          <a:p>
            <a:r>
              <a:rPr lang="es-ES" dirty="0" smtClean="0"/>
              <a:t>A PESAR DE NO CONTAR CON UNA INFRAESTRUCTURA ADECUADA SE LOGRÓ UN ÍNDICE DE SATISFACCIÓN DE LOS USUARIOS EXTERNOS POR ENCIMA DEL 92%, REFLEJANDO EL PROFESIONALISMO,  ENTREGA Y DEDICACIÓN  DE LOS SERVIDORES PÚBLICOS DE ESTA INSTITUCIÓN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41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48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9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466229" y="647937"/>
            <a:ext cx="7191871" cy="50624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ACCIONES REALIZADAS POR EL SERVICIO DE LABORATORIO </a:t>
            </a:r>
            <a:r>
              <a:rPr lang="es-EC" sz="2000" b="1" dirty="0" smtClean="0"/>
              <a:t>2020</a:t>
            </a:r>
            <a:endParaRPr lang="es-EC" sz="2000" b="1" dirty="0"/>
          </a:p>
        </p:txBody>
      </p:sp>
      <p:sp>
        <p:nvSpPr>
          <p:cNvPr id="8" name="Marcador de contenido 2"/>
          <p:cNvSpPr>
            <a:spLocks noGrp="1"/>
          </p:cNvSpPr>
          <p:nvPr/>
        </p:nvSpPr>
        <p:spPr bwMode="auto">
          <a:xfrm>
            <a:off x="598011" y="1630111"/>
            <a:ext cx="7400239" cy="52278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1600" kern="1200" dirty="0" smtClean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EN </a:t>
            </a: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EL ÁREA DE HEMATOLOGÍA HEMOS REALIZADO UN APROXIMADO DE </a:t>
            </a:r>
            <a:r>
              <a:rPr lang="es-EC" sz="1600" kern="1200" dirty="0" smtClean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21.403 </a:t>
            </a: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DETERMINACIONES.</a:t>
            </a:r>
            <a:endParaRPr lang="es-ES" sz="1600" dirty="0">
              <a:effectLst/>
              <a:latin typeface="Calibri (cuerpo)"/>
              <a:ea typeface="Times New Roman"/>
            </a:endParaRPr>
          </a:p>
          <a:p>
            <a:pPr marL="285750" indent="-285750" algn="just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C" sz="1600" kern="1200" dirty="0" smtClean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BIOQUÍMICA SE HAN </a:t>
            </a: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REALIZADO </a:t>
            </a:r>
            <a:r>
              <a:rPr lang="es-EC" sz="1600" kern="1200" dirty="0" smtClean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69.224 </a:t>
            </a: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DETERMINACIONES A PACIENTES.</a:t>
            </a:r>
            <a:endParaRPr lang="es-ES" sz="1600" dirty="0">
              <a:effectLst/>
              <a:latin typeface="Calibri (cuerpo)"/>
              <a:ea typeface="Times New Roman"/>
            </a:endParaRPr>
          </a:p>
          <a:p>
            <a:pPr marL="285750" indent="-285750" algn="just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COAGULACIÓN </a:t>
            </a:r>
            <a:r>
              <a:rPr lang="es-EC" sz="1600" kern="1200" dirty="0" smtClean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9.800 </a:t>
            </a: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DETERMINACIONES.</a:t>
            </a:r>
            <a:endParaRPr lang="es-ES" sz="1600" dirty="0">
              <a:effectLst/>
              <a:latin typeface="Calibri (cuerpo)"/>
              <a:ea typeface="Times New Roman"/>
            </a:endParaRPr>
          </a:p>
          <a:p>
            <a:pPr marL="285750" indent="-285750" algn="just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SEROLOGÍA </a:t>
            </a:r>
            <a:r>
              <a:rPr lang="es-EC" sz="1600" kern="1200" dirty="0" smtClean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13.753 </a:t>
            </a: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DETERMINACIONES.</a:t>
            </a:r>
            <a:endParaRPr lang="es-ES" sz="1600" dirty="0">
              <a:effectLst/>
              <a:latin typeface="Calibri (cuerpo)"/>
              <a:ea typeface="Times New Roman"/>
            </a:endParaRPr>
          </a:p>
          <a:p>
            <a:pPr marL="285750" indent="-285750" algn="just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MARCADORES CARDIACOS 851 DETERMINACIONES.</a:t>
            </a:r>
            <a:endParaRPr lang="es-ES" sz="1600" dirty="0">
              <a:effectLst/>
              <a:latin typeface="Calibri (cuerpo)"/>
              <a:ea typeface="Times New Roman"/>
            </a:endParaRPr>
          </a:p>
          <a:p>
            <a:pPr marL="285750" indent="-285750" algn="just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DENTRO DEL TAMIZAJE HIV/VDRL </a:t>
            </a:r>
            <a:r>
              <a:rPr lang="es-EC" sz="1600" kern="1200" dirty="0" smtClean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5.783 </a:t>
            </a: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DETERMINACIONES</a:t>
            </a:r>
            <a:endParaRPr lang="es-ES" sz="1600" dirty="0">
              <a:effectLst/>
              <a:latin typeface="Calibri (cuerpo)"/>
              <a:ea typeface="Times New Roman"/>
            </a:endParaRPr>
          </a:p>
          <a:p>
            <a:pPr marL="285750" indent="-285750" algn="just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EXÁMENES DE ORINA </a:t>
            </a:r>
            <a:r>
              <a:rPr lang="es-EC" sz="1600" kern="1200" dirty="0" smtClean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5.424</a:t>
            </a: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.</a:t>
            </a:r>
            <a:endParaRPr lang="es-ES" sz="1600" dirty="0">
              <a:effectLst/>
              <a:latin typeface="Calibri (cuerpo)"/>
              <a:ea typeface="Times New Roman"/>
            </a:endParaRPr>
          </a:p>
          <a:p>
            <a:pPr marL="285750" indent="-285750" algn="just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TOMA DE MUESTRA DE HISOPADO NASOFARÍNGEO PARA DETECCIÓN DE COVID-19, </a:t>
            </a:r>
            <a:r>
              <a:rPr lang="es-EC" sz="1600" kern="1200" dirty="0" smtClean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1.782 </a:t>
            </a: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TOMA DE MUESTRA.</a:t>
            </a:r>
            <a:endParaRPr lang="es-ES" sz="1600" dirty="0">
              <a:effectLst/>
              <a:latin typeface="Calibri (cuerpo)"/>
              <a:ea typeface="Times New Roman"/>
            </a:endParaRPr>
          </a:p>
          <a:p>
            <a:pPr algn="just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1600" kern="1200" dirty="0">
                <a:solidFill>
                  <a:srgbClr val="000000"/>
                </a:solidFill>
                <a:effectLst/>
                <a:latin typeface="Calibri (cuerpo)"/>
                <a:ea typeface="MS PGothic"/>
                <a:cs typeface="MS PGothic"/>
              </a:rPr>
              <a:t>ADEMÁS CONTAMOS CON EL SERVICIO DE MEDICINA TRANSFUSIONAL EN EL CUAL EN EL 2020 DESPACHAMOS UN TOTAL DE 874 UNIDADES DE HEMOCOMPONENTES.</a:t>
            </a:r>
            <a:endParaRPr lang="es-ES" sz="1600" dirty="0">
              <a:effectLst/>
              <a:latin typeface="Calibri (cuerpo)"/>
              <a:ea typeface="Times New Roman"/>
            </a:endParaRPr>
          </a:p>
        </p:txBody>
      </p:sp>
      <p:graphicFrame>
        <p:nvGraphicFramePr>
          <p:cNvPr id="11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206940"/>
              </p:ext>
            </p:extLst>
          </p:nvPr>
        </p:nvGraphicFramePr>
        <p:xfrm>
          <a:off x="8415337" y="1255189"/>
          <a:ext cx="6186488" cy="445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6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1709242" y="2386012"/>
            <a:ext cx="9349283" cy="1443037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dirty="0" smtClean="0"/>
              <a:t>UNIDAD DE TALENTO HUMANO</a:t>
            </a:r>
            <a:endParaRPr lang="es-EC" sz="4800" b="1" dirty="0"/>
          </a:p>
        </p:txBody>
      </p:sp>
    </p:spTree>
    <p:extLst>
      <p:ext uri="{BB962C8B-B14F-4D97-AF65-F5344CB8AC3E}">
        <p14:creationId xmlns:p14="http://schemas.microsoft.com/office/powerpoint/2010/main" val="13414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04A86E0B-C670-462C-B4F6-90DC782D6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8606" y="1552563"/>
            <a:ext cx="3594593" cy="3918106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 rotWithShape="1">
          <a:blip r:embed="rId5"/>
          <a:srcRect l="21517" t="21645" r="22928" b="11853"/>
          <a:stretch/>
        </p:blipFill>
        <p:spPr bwMode="auto">
          <a:xfrm>
            <a:off x="1250525" y="1066081"/>
            <a:ext cx="11636800" cy="4891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42EF2ED-11CF-4B82-861A-AA879D2CAB7C}"/>
              </a:ext>
            </a:extLst>
          </p:cNvPr>
          <p:cNvSpPr txBox="1">
            <a:spLocks/>
          </p:cNvSpPr>
          <p:nvPr/>
        </p:nvSpPr>
        <p:spPr bwMode="auto">
          <a:xfrm>
            <a:off x="1828801" y="187217"/>
            <a:ext cx="11058524" cy="13737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  <a:endParaRPr lang="es-EC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10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6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1147555" y="1451723"/>
            <a:ext cx="6363195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NÓMINA DE PERSONAL  </a:t>
            </a:r>
            <a:r>
              <a:rPr lang="es-EC" sz="2800" b="1" dirty="0"/>
              <a:t>2020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32302"/>
              </p:ext>
            </p:extLst>
          </p:nvPr>
        </p:nvGraphicFramePr>
        <p:xfrm>
          <a:off x="1285874" y="2046288"/>
          <a:ext cx="6224875" cy="3963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Hoja de cálculo" r:id="rId6" imgW="5714918" imgH="3428966" progId="Excel.Sheet.8">
                  <p:embed/>
                </p:oleObj>
              </mc:Choice>
              <mc:Fallback>
                <p:oleObj name="Hoja de cálculo" r:id="rId6" imgW="5714918" imgH="3428966" progId="Excel.Sheet.8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4" y="2046288"/>
                        <a:ext cx="6224875" cy="3963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447430"/>
              </p:ext>
            </p:extLst>
          </p:nvPr>
        </p:nvGraphicFramePr>
        <p:xfrm>
          <a:off x="7510750" y="1357470"/>
          <a:ext cx="6400800" cy="450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 bwMode="auto">
          <a:xfrm>
            <a:off x="614363" y="350793"/>
            <a:ext cx="89201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s-EC" sz="4000" b="1" dirty="0">
                <a:solidFill>
                  <a:srgbClr val="0D3C60"/>
                </a:solidFill>
                <a:latin typeface="Montserrat Medium"/>
                <a:ea typeface="Adobe Devanagari"/>
                <a:cs typeface="Adobe Devanagari"/>
              </a:rPr>
              <a:t>UNIDAD DE TALENTO HUMANO</a:t>
            </a:r>
          </a:p>
        </p:txBody>
      </p:sp>
    </p:spTree>
    <p:extLst>
      <p:ext uri="{BB962C8B-B14F-4D97-AF65-F5344CB8AC3E}">
        <p14:creationId xmlns:p14="http://schemas.microsoft.com/office/powerpoint/2010/main" val="34527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6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733215" y="1210789"/>
            <a:ext cx="6363195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ANÁLISIS DEL TALENTO HUMANO  </a:t>
            </a:r>
            <a:r>
              <a:rPr lang="es-EC" sz="2800" b="1" dirty="0"/>
              <a:t>2020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614363" y="381140"/>
            <a:ext cx="89201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s-EC" sz="4000" b="1" dirty="0">
                <a:solidFill>
                  <a:srgbClr val="0D3C60"/>
                </a:solidFill>
                <a:latin typeface="Montserrat Medium"/>
                <a:ea typeface="Adobe Devanagari"/>
                <a:cs typeface="Adobe Devanagari"/>
              </a:rPr>
              <a:t>UNIDAD DE TALENTO HUMANO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008849"/>
              </p:ext>
            </p:extLst>
          </p:nvPr>
        </p:nvGraphicFramePr>
        <p:xfrm>
          <a:off x="1028700" y="2047875"/>
          <a:ext cx="4637088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Hoja de cálculo" r:id="rId6" imgW="3285990" imgH="2276350" progId="Excel.Sheet.8">
                  <p:embed/>
                </p:oleObj>
              </mc:Choice>
              <mc:Fallback>
                <p:oleObj name="Hoja de cálculo" r:id="rId6" imgW="3285990" imgH="2276350" progId="Excel.Sheet.8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047875"/>
                        <a:ext cx="4637088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515563"/>
              </p:ext>
            </p:extLst>
          </p:nvPr>
        </p:nvGraphicFramePr>
        <p:xfrm>
          <a:off x="5749913" y="1786640"/>
          <a:ext cx="6837691" cy="404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414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6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2085975" y="2310927"/>
            <a:ext cx="8896635" cy="130381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5400" dirty="0" smtClean="0"/>
              <a:t>INFRAESTRUCTURA Y EQUIPAMIENTO SANITARIO</a:t>
            </a:r>
            <a:endParaRPr lang="es-EC" sz="5400" b="1" dirty="0"/>
          </a:p>
        </p:txBody>
      </p:sp>
    </p:spTree>
    <p:extLst>
      <p:ext uri="{BB962C8B-B14F-4D97-AF65-F5344CB8AC3E}">
        <p14:creationId xmlns:p14="http://schemas.microsoft.com/office/powerpoint/2010/main" val="5287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7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733214" y="657181"/>
            <a:ext cx="6363195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INFRAESTRUCTURA Y EQUIPAMIENTO SANITARIO  </a:t>
            </a:r>
            <a:r>
              <a:rPr lang="es-EC" sz="2800" b="1" dirty="0"/>
              <a:t>2020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733214" y="1209676"/>
            <a:ext cx="9748837" cy="1546225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sz="2000" b="1" i="1" kern="0" dirty="0">
                <a:solidFill>
                  <a:sysClr val="windowText" lastClr="000000"/>
                </a:solidFill>
              </a:rPr>
              <a:t>EQUIPAMIENTO SANITARIO.</a:t>
            </a:r>
            <a:endParaRPr lang="es-ES" sz="2000" kern="0" dirty="0">
              <a:solidFill>
                <a:sysClr val="windowText" lastClr="000000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sysClr val="windowText" lastClr="000000"/>
                </a:solidFill>
              </a:rPr>
              <a:t>MANTENIENTO PREVENTIVO </a:t>
            </a:r>
            <a:r>
              <a:rPr lang="es-ES" sz="2000" kern="0" dirty="0" smtClean="0">
                <a:solidFill>
                  <a:sysClr val="windowText" lastClr="000000"/>
                </a:solidFill>
              </a:rPr>
              <a:t>DE EQUIPAMIENTO BIOMEDICO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kern="0" dirty="0" smtClean="0">
                <a:solidFill>
                  <a:sysClr val="windowText" lastClr="000000"/>
                </a:solidFill>
              </a:rPr>
              <a:t>MANTENIMIENTO CORRECTIVO DEL ESTERILIZADOR ESTERIS CENTURY V120 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kern="0" dirty="0" smtClean="0">
                <a:solidFill>
                  <a:sysClr val="windowText" lastClr="000000"/>
                </a:solidFill>
              </a:rPr>
              <a:t>MANTENIMIENTO DE EQUIPO DE RAYOS X FIJO 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kern="0" dirty="0" smtClean="0">
                <a:solidFill>
                  <a:sysClr val="windowText" lastClr="000000"/>
                </a:solidFill>
              </a:rPr>
              <a:t>EQUIPOS PARA AREA COVID-19 (HOSPITALIZACION), 1 VENTILADOR MECANICO FIJO, 1 VENTILADOR MECANICO PORTATIL, 7 MONITOR MULTIPARAMETRO, 1 DESFRIBILADOR, 1 ECOGRAFO, 3D, 1 EQUIPO DE RX PORTATIL</a:t>
            </a:r>
            <a:endParaRPr lang="es-ES" sz="20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b="1" i="1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b="1" i="1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b="1" i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914650"/>
            <a:ext cx="331152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74" y="2914649"/>
            <a:ext cx="321627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ADMINI~1\AppData\Local\Temp\WhatsApp Image 2021-05-14 at 15.58.0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840" y="2914650"/>
            <a:ext cx="312224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2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49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7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733214" y="370569"/>
            <a:ext cx="6363195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INFRAESTRUCTURA Y EQUIPAMIENTO SANITARIO  </a:t>
            </a:r>
            <a:r>
              <a:rPr lang="es-EC" sz="2800" b="1" dirty="0"/>
              <a:t>2020</a:t>
            </a:r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703263" y="953836"/>
            <a:ext cx="9748837" cy="1546225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sz="2000" b="1" i="1" kern="0" dirty="0">
                <a:solidFill>
                  <a:sysClr val="windowText" lastClr="000000"/>
                </a:solidFill>
              </a:rPr>
              <a:t>EQUIPAMIENTO SANITARIO.</a:t>
            </a:r>
            <a:endParaRPr lang="es-ES" sz="2000" kern="0" dirty="0">
              <a:solidFill>
                <a:sysClr val="windowText" lastClr="000000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dirty="0">
                <a:solidFill>
                  <a:prstClr val="black"/>
                </a:solidFill>
              </a:rPr>
              <a:t>MANTENIMIENTO DE PAREDES DE GYPSUM Y REPARACION DE BAÑO DE PACIENTES EN EL PROCESO DE GINECOLOGIA, MANTENIMIENTO DE PAREDES DE GYPSUM EN EL PROCESO DE MEDICINA INTERNA Y CONSULTA </a:t>
            </a:r>
            <a:r>
              <a:rPr lang="es-ES" sz="1900" dirty="0" smtClean="0">
                <a:solidFill>
                  <a:prstClr val="black"/>
                </a:solidFill>
              </a:rPr>
              <a:t>EXTERNA.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dirty="0">
                <a:solidFill>
                  <a:prstClr val="black"/>
                </a:solidFill>
              </a:rPr>
              <a:t>CARPAS DONADAS PARA HOSPITALIZACION DE </a:t>
            </a:r>
            <a:r>
              <a:rPr lang="es-ES" sz="1900" dirty="0" smtClean="0">
                <a:solidFill>
                  <a:prstClr val="black"/>
                </a:solidFill>
              </a:rPr>
              <a:t>COVID-19.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dirty="0">
                <a:solidFill>
                  <a:prstClr val="black"/>
                </a:solidFill>
              </a:rPr>
              <a:t>BIOMBOS DONADOS POR EL GAD </a:t>
            </a:r>
            <a:r>
              <a:rPr lang="es-ES" sz="1900" dirty="0" smtClean="0">
                <a:solidFill>
                  <a:prstClr val="black"/>
                </a:solidFill>
              </a:rPr>
              <a:t>SUCRE.</a:t>
            </a:r>
            <a:endParaRPr lang="es-ES" sz="1900" dirty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900" dirty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900" dirty="0">
              <a:solidFill>
                <a:prstClr val="black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b="1" i="1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b="1" i="1" kern="0" dirty="0">
              <a:solidFill>
                <a:sysClr val="windowText" lastClr="000000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900" b="1" i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0" y="2365376"/>
            <a:ext cx="2325687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2365375"/>
            <a:ext cx="315653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38" y="2211388"/>
            <a:ext cx="3257550" cy="26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 descr="C:\Users\ADMINI~1\AppData\Local\Temp\WhatsApp Image 2021-05-14 at 17.04.49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44" y="4398943"/>
            <a:ext cx="3429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/>
          <p:nvPr/>
        </p:nvPicPr>
        <p:blipFill rotWithShape="1">
          <a:blip r:embed="rId8"/>
          <a:srcRect l="18519" t="27291" r="17988" b="20636"/>
          <a:stretch/>
        </p:blipFill>
        <p:spPr bwMode="auto">
          <a:xfrm>
            <a:off x="6915944" y="2291557"/>
            <a:ext cx="3429000" cy="1934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24 Imagen"/>
          <p:cNvPicPr/>
          <p:nvPr/>
        </p:nvPicPr>
        <p:blipFill rotWithShape="1">
          <a:blip r:embed="rId9"/>
          <a:srcRect l="19224" t="24468" r="17637" b="21264"/>
          <a:stretch/>
        </p:blipFill>
        <p:spPr bwMode="auto">
          <a:xfrm>
            <a:off x="3235325" y="4608513"/>
            <a:ext cx="3156532" cy="2035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25 Imagen"/>
          <p:cNvPicPr/>
          <p:nvPr/>
        </p:nvPicPr>
        <p:blipFill rotWithShape="1">
          <a:blip r:embed="rId10"/>
          <a:srcRect l="22751" t="34506" r="29453" b="25969"/>
          <a:stretch/>
        </p:blipFill>
        <p:spPr bwMode="auto">
          <a:xfrm>
            <a:off x="654050" y="4608512"/>
            <a:ext cx="2327857" cy="2035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9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7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876089" y="1099232"/>
            <a:ext cx="6363195" cy="436222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HACIA LA TRASFORMACIÓN DIGITAL  </a:t>
            </a:r>
            <a:r>
              <a:rPr lang="es-EC" sz="2800" b="1" dirty="0"/>
              <a:t>2020</a:t>
            </a:r>
          </a:p>
        </p:txBody>
      </p:sp>
      <p:pic>
        <p:nvPicPr>
          <p:cNvPr id="23" name="Imagen 15">
            <a:extLst>
              <a:ext uri="{FF2B5EF4-FFF2-40B4-BE49-F238E27FC236}">
                <a16:creationId xmlns="" xmlns:a16="http://schemas.microsoft.com/office/drawing/2014/main" id="{7116EE3A-C08A-460B-8D5E-792B5E6E8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00" y="2120190"/>
            <a:ext cx="1704762" cy="857143"/>
          </a:xfrm>
          <a:prstGeom prst="rect">
            <a:avLst/>
          </a:prstGeom>
        </p:spPr>
      </p:pic>
      <p:pic>
        <p:nvPicPr>
          <p:cNvPr id="24" name="Imagen 7">
            <a:extLst>
              <a:ext uri="{FF2B5EF4-FFF2-40B4-BE49-F238E27FC236}">
                <a16:creationId xmlns="" xmlns:a16="http://schemas.microsoft.com/office/drawing/2014/main" id="{2817B840-2D83-46BF-80D2-81BA4AA02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53" y="3301467"/>
            <a:ext cx="1741246" cy="875487"/>
          </a:xfrm>
          <a:prstGeom prst="rect">
            <a:avLst/>
          </a:prstGeom>
        </p:spPr>
      </p:pic>
      <p:pic>
        <p:nvPicPr>
          <p:cNvPr id="25" name="Imagen 36">
            <a:extLst>
              <a:ext uri="{FF2B5EF4-FFF2-40B4-BE49-F238E27FC236}">
                <a16:creationId xmlns="" xmlns:a16="http://schemas.microsoft.com/office/drawing/2014/main" id="{4B3C9B44-A776-4188-8428-C12C567F9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25" y="4786371"/>
            <a:ext cx="1915681" cy="96319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4D315D0A-62B8-48EA-B6B8-B71A3DC4F262}"/>
              </a:ext>
            </a:extLst>
          </p:cNvPr>
          <p:cNvSpPr txBox="1"/>
          <p:nvPr/>
        </p:nvSpPr>
        <p:spPr>
          <a:xfrm>
            <a:off x="3004456" y="2206175"/>
            <a:ext cx="2815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REGISTRO DIARIO DE CAMAS HOSPITALARIAS</a:t>
            </a:r>
            <a:endParaRPr lang="es-EC" sz="2000" b="1" dirty="0"/>
          </a:p>
        </p:txBody>
      </p:sp>
      <p:sp>
        <p:nvSpPr>
          <p:cNvPr id="27" name="CuadroTexto 24">
            <a:extLst>
              <a:ext uri="{FF2B5EF4-FFF2-40B4-BE49-F238E27FC236}">
                <a16:creationId xmlns="" xmlns:a16="http://schemas.microsoft.com/office/drawing/2014/main" id="{C49B823A-C730-4113-B7FE-699710812ADD}"/>
              </a:ext>
            </a:extLst>
          </p:cNvPr>
          <p:cNvSpPr txBox="1"/>
          <p:nvPr/>
        </p:nvSpPr>
        <p:spPr>
          <a:xfrm>
            <a:off x="3077027" y="3390987"/>
            <a:ext cx="139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TAMIZAJE NEONATAL</a:t>
            </a:r>
            <a:endParaRPr lang="es-EC" sz="2000" b="1" dirty="0"/>
          </a:p>
        </p:txBody>
      </p:sp>
      <p:sp>
        <p:nvSpPr>
          <p:cNvPr id="28" name="CuadroTexto 37">
            <a:extLst>
              <a:ext uri="{FF2B5EF4-FFF2-40B4-BE49-F238E27FC236}">
                <a16:creationId xmlns="" xmlns:a16="http://schemas.microsoft.com/office/drawing/2014/main" id="{D3C5677A-C802-43A9-9F60-F607D5E8D295}"/>
              </a:ext>
            </a:extLst>
          </p:cNvPr>
          <p:cNvSpPr txBox="1"/>
          <p:nvPr/>
        </p:nvSpPr>
        <p:spPr>
          <a:xfrm>
            <a:off x="3164116" y="4938920"/>
            <a:ext cx="227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 SISTEMA TARJETERO INDICE</a:t>
            </a:r>
            <a:endParaRPr lang="es-EC" sz="2000" b="1" dirty="0"/>
          </a:p>
        </p:txBody>
      </p:sp>
      <p:pic>
        <p:nvPicPr>
          <p:cNvPr id="29" name="Imagen 27">
            <a:extLst>
              <a:ext uri="{FF2B5EF4-FFF2-40B4-BE49-F238E27FC236}">
                <a16:creationId xmlns="" xmlns:a16="http://schemas.microsoft.com/office/drawing/2014/main" id="{DBBBBE4C-583E-42CA-83FA-C22CFBEA2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81" y="1863956"/>
            <a:ext cx="1445306" cy="1445306"/>
          </a:xfrm>
          <a:prstGeom prst="rect">
            <a:avLst/>
          </a:prstGeom>
        </p:spPr>
      </p:pic>
      <p:sp>
        <p:nvSpPr>
          <p:cNvPr id="30" name="CuadroTexto 28">
            <a:extLst>
              <a:ext uri="{FF2B5EF4-FFF2-40B4-BE49-F238E27FC236}">
                <a16:creationId xmlns="" xmlns:a16="http://schemas.microsoft.com/office/drawing/2014/main" id="{7AE68A13-43F1-4F08-96D3-15C0A3DEAD7B}"/>
              </a:ext>
            </a:extLst>
          </p:cNvPr>
          <p:cNvSpPr txBox="1"/>
          <p:nvPr/>
        </p:nvSpPr>
        <p:spPr>
          <a:xfrm>
            <a:off x="7432484" y="2206175"/>
            <a:ext cx="3317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SISTEMA DE CONSULTA DE </a:t>
            </a:r>
            <a:r>
              <a:rPr lang="es-ES" sz="2000" b="1" dirty="0" smtClean="0"/>
              <a:t>EXÁMENES </a:t>
            </a:r>
            <a:r>
              <a:rPr lang="es-ES" sz="2000" b="1" dirty="0"/>
              <a:t>DE LABORATORIO</a:t>
            </a:r>
            <a:endParaRPr lang="es-EC" sz="2000" b="1" dirty="0"/>
          </a:p>
        </p:txBody>
      </p:sp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B679F596-3159-48AF-9EFF-F209560AD9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17" y="3474761"/>
            <a:ext cx="1786722" cy="936174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05728692-E7B2-4C17-B15D-6D885558AA6E}"/>
              </a:ext>
            </a:extLst>
          </p:cNvPr>
          <p:cNvSpPr txBox="1"/>
          <p:nvPr/>
        </p:nvSpPr>
        <p:spPr>
          <a:xfrm>
            <a:off x="7678060" y="3652126"/>
            <a:ext cx="264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SISTEMA DE GESTIÓN DE INVENTARIOS</a:t>
            </a:r>
            <a:endParaRPr lang="es-EC" sz="2000" b="1" dirty="0"/>
          </a:p>
        </p:txBody>
      </p:sp>
      <p:pic>
        <p:nvPicPr>
          <p:cNvPr id="33" name="Imagen 33">
            <a:extLst>
              <a:ext uri="{FF2B5EF4-FFF2-40B4-BE49-F238E27FC236}">
                <a16:creationId xmlns="" xmlns:a16="http://schemas.microsoft.com/office/drawing/2014/main" id="{0733D9EC-AA39-46F8-95F9-52F0542B1A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46871" y="4793780"/>
            <a:ext cx="1700128" cy="1120240"/>
          </a:xfrm>
          <a:prstGeom prst="rect">
            <a:avLst/>
          </a:prstGeom>
        </p:spPr>
      </p:pic>
      <p:sp>
        <p:nvSpPr>
          <p:cNvPr id="34" name="CuadroTexto 34">
            <a:extLst>
              <a:ext uri="{FF2B5EF4-FFF2-40B4-BE49-F238E27FC236}">
                <a16:creationId xmlns="" xmlns:a16="http://schemas.microsoft.com/office/drawing/2014/main" id="{F3DB0CD6-B525-4E0D-9300-B4AE7234E83A}"/>
              </a:ext>
            </a:extLst>
          </p:cNvPr>
          <p:cNvSpPr txBox="1"/>
          <p:nvPr/>
        </p:nvSpPr>
        <p:spPr>
          <a:xfrm>
            <a:off x="7750635" y="4963885"/>
            <a:ext cx="2825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CORREO INSTITUCIONAL ZIMBRA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80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7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876089" y="1099232"/>
            <a:ext cx="6363195" cy="436222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HACIA LA TRASFORMACIÓN DIGITAL  </a:t>
            </a:r>
            <a:r>
              <a:rPr lang="es-EC" sz="2800" b="1" dirty="0"/>
              <a:t>2020</a:t>
            </a:r>
          </a:p>
        </p:txBody>
      </p:sp>
      <p:pic>
        <p:nvPicPr>
          <p:cNvPr id="18" name="Google Shape;301;p68">
            <a:extLst>
              <a:ext uri="{FF2B5EF4-FFF2-40B4-BE49-F238E27FC236}">
                <a16:creationId xmlns="" xmlns:a16="http://schemas.microsoft.com/office/drawing/2014/main" id="{130DF974-2B04-4102-B5AD-504273AE919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t="7719" r="53091" b="81169"/>
          <a:stretch>
            <a:fillRect/>
          </a:stretch>
        </p:blipFill>
        <p:spPr bwMode="auto">
          <a:xfrm>
            <a:off x="1338721" y="1954753"/>
            <a:ext cx="2028592" cy="9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oogle Shape;703;p96">
            <a:extLst>
              <a:ext uri="{FF2B5EF4-FFF2-40B4-BE49-F238E27FC236}">
                <a16:creationId xmlns="" xmlns:a16="http://schemas.microsoft.com/office/drawing/2014/main" id="{98EF3F71-397A-478E-ACD2-38F0D89A36D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8" b="18079"/>
          <a:stretch>
            <a:fillRect/>
          </a:stretch>
        </p:blipFill>
        <p:spPr bwMode="auto">
          <a:xfrm>
            <a:off x="1367747" y="3374580"/>
            <a:ext cx="1973692" cy="1211934"/>
          </a:xfrm>
          <a:prstGeom prst="rect">
            <a:avLst/>
          </a:prstGeom>
          <a:noFill/>
          <a:ln w="9525">
            <a:solidFill>
              <a:srgbClr val="318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392;p74">
            <a:extLst>
              <a:ext uri="{FF2B5EF4-FFF2-40B4-BE49-F238E27FC236}">
                <a16:creationId xmlns="" xmlns:a16="http://schemas.microsoft.com/office/drawing/2014/main" id="{23263A36-759A-4098-991B-9B2DDB7D1454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 l="81174" t="39315" r="11424" b="51035"/>
          <a:stretch/>
        </p:blipFill>
        <p:spPr>
          <a:xfrm>
            <a:off x="1393621" y="5094103"/>
            <a:ext cx="1973692" cy="1110331"/>
          </a:xfrm>
          <a:prstGeom prst="rect">
            <a:avLst/>
          </a:prstGeom>
          <a:noFill/>
          <a:ln>
            <a:solidFill>
              <a:srgbClr val="4BACC6">
                <a:lumMod val="75000"/>
              </a:srgbClr>
            </a:solidFill>
          </a:ln>
        </p:spPr>
      </p:pic>
      <p:sp>
        <p:nvSpPr>
          <p:cNvPr id="21" name="15 CuadroTexto">
            <a:extLst>
              <a:ext uri="{FF2B5EF4-FFF2-40B4-BE49-F238E27FC236}">
                <a16:creationId xmlns="" xmlns:a16="http://schemas.microsoft.com/office/drawing/2014/main" id="{2C846D68-9854-4C52-AA7C-0F3695ED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439" y="2277480"/>
            <a:ext cx="1387710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33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prstClr val="black"/>
                </a:solidFill>
                <a:latin typeface="Arial" charset="0"/>
                <a:cs typeface="Arial" charset="0"/>
              </a:rPr>
              <a:t>PRAS</a:t>
            </a:r>
          </a:p>
        </p:txBody>
      </p:sp>
      <p:sp>
        <p:nvSpPr>
          <p:cNvPr id="22" name="26 CuadroTexto">
            <a:extLst>
              <a:ext uri="{FF2B5EF4-FFF2-40B4-BE49-F238E27FC236}">
                <a16:creationId xmlns="" xmlns:a16="http://schemas.microsoft.com/office/drawing/2014/main" id="{86122683-2405-4B7E-B01D-9B103513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67" y="3740346"/>
            <a:ext cx="1973692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33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prstClr val="black"/>
                </a:solidFill>
                <a:latin typeface="Arial" charset="0"/>
                <a:cs typeface="Arial" charset="0"/>
              </a:rPr>
              <a:t>RDACAA 2.0</a:t>
            </a:r>
          </a:p>
        </p:txBody>
      </p:sp>
      <p:sp>
        <p:nvSpPr>
          <p:cNvPr id="35" name="16 CuadroTexto">
            <a:extLst>
              <a:ext uri="{FF2B5EF4-FFF2-40B4-BE49-F238E27FC236}">
                <a16:creationId xmlns="" xmlns:a16="http://schemas.microsoft.com/office/drawing/2014/main" id="{847894CC-E701-4B6E-9B57-EA6D721F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439" y="5199923"/>
            <a:ext cx="2311656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33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prstClr val="black"/>
                </a:solidFill>
                <a:latin typeface="Arial" charset="0"/>
                <a:cs typeface="Arial" charset="0"/>
              </a:rPr>
              <a:t>APP Vigilancia Epidemiológica</a:t>
            </a:r>
          </a:p>
        </p:txBody>
      </p:sp>
      <p:pic>
        <p:nvPicPr>
          <p:cNvPr id="36" name="Imagen 24">
            <a:extLst>
              <a:ext uri="{FF2B5EF4-FFF2-40B4-BE49-F238E27FC236}">
                <a16:creationId xmlns="" xmlns:a16="http://schemas.microsoft.com/office/drawing/2014/main" id="{7A40E18F-3CBF-4ED2-BDCE-0206556A19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42" y="1947005"/>
            <a:ext cx="1973693" cy="1087393"/>
          </a:xfrm>
          <a:prstGeom prst="rect">
            <a:avLst/>
          </a:prstGeom>
        </p:spPr>
      </p:pic>
      <p:sp>
        <p:nvSpPr>
          <p:cNvPr id="37" name="29 CuadroTexto">
            <a:extLst>
              <a:ext uri="{FF2B5EF4-FFF2-40B4-BE49-F238E27FC236}">
                <a16:creationId xmlns="" xmlns:a16="http://schemas.microsoft.com/office/drawing/2014/main" id="{77C98C13-744B-47AF-B2AB-F8EF69B24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047" y="2083262"/>
            <a:ext cx="2789346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33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FIRMA LECTRÓNICA DOCUMENTOS  </a:t>
            </a:r>
            <a:endParaRPr lang="es-E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8" name="Imagen 2">
            <a:extLst>
              <a:ext uri="{FF2B5EF4-FFF2-40B4-BE49-F238E27FC236}">
                <a16:creationId xmlns="" xmlns:a16="http://schemas.microsoft.com/office/drawing/2014/main" id="{9E6B06C8-6E63-452C-9DE6-62317E4C2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62" y="3406827"/>
            <a:ext cx="2106766" cy="1059268"/>
          </a:xfrm>
          <a:prstGeom prst="rect">
            <a:avLst/>
          </a:prstGeom>
        </p:spPr>
      </p:pic>
      <p:sp>
        <p:nvSpPr>
          <p:cNvPr id="39" name="CuadroTexto 4">
            <a:extLst>
              <a:ext uri="{FF2B5EF4-FFF2-40B4-BE49-F238E27FC236}">
                <a16:creationId xmlns="" xmlns:a16="http://schemas.microsoft.com/office/drawing/2014/main" id="{6C32CDB7-A1C1-4702-A7E1-3C0EA381789A}"/>
              </a:ext>
            </a:extLst>
          </p:cNvPr>
          <p:cNvSpPr txBox="1"/>
          <p:nvPr/>
        </p:nvSpPr>
        <p:spPr>
          <a:xfrm>
            <a:off x="8033347" y="3542180"/>
            <a:ext cx="2106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           REVIT       NACIDOS VIVOS</a:t>
            </a:r>
            <a:endParaRPr lang="es-EC" sz="2000" b="1" dirty="0"/>
          </a:p>
        </p:txBody>
      </p:sp>
      <p:pic>
        <p:nvPicPr>
          <p:cNvPr id="40" name="Imagen 7">
            <a:extLst>
              <a:ext uri="{FF2B5EF4-FFF2-40B4-BE49-F238E27FC236}">
                <a16:creationId xmlns="" xmlns:a16="http://schemas.microsoft.com/office/drawing/2014/main" id="{AE62C6B4-815F-4069-992A-8A4A854454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37" y="4812665"/>
            <a:ext cx="2346849" cy="1179980"/>
          </a:xfrm>
          <a:prstGeom prst="rect">
            <a:avLst/>
          </a:prstGeom>
        </p:spPr>
      </p:pic>
      <p:sp>
        <p:nvSpPr>
          <p:cNvPr id="41" name="CuadroTexto 8">
            <a:extLst>
              <a:ext uri="{FF2B5EF4-FFF2-40B4-BE49-F238E27FC236}">
                <a16:creationId xmlns="" xmlns:a16="http://schemas.microsoft.com/office/drawing/2014/main" id="{B3D0B057-CDA9-4197-8155-CDB9B6618185}"/>
              </a:ext>
            </a:extLst>
          </p:cNvPr>
          <p:cNvSpPr txBox="1"/>
          <p:nvPr/>
        </p:nvSpPr>
        <p:spPr>
          <a:xfrm>
            <a:off x="8266044" y="5044228"/>
            <a:ext cx="2489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SISTEMA COVID – 19                         PCR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7980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50" y="45383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50" y="342038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7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876089" y="647937"/>
            <a:ext cx="6363195" cy="436222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/>
              <a:t>AGRADECIMIENTOS</a:t>
            </a:r>
            <a:endParaRPr lang="es-EC" sz="32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128714" y="1343026"/>
            <a:ext cx="4757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Calibri (cuerpo)"/>
              </a:rPr>
              <a:t>MUNICIPIO DEL CANTÓN SUCRE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Calibri (cuerpo)"/>
              </a:rPr>
              <a:t>CUERPO DE BOMBEROS DE BAHÍA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Calibri (cuerpo)"/>
              </a:rPr>
              <a:t>DIRECCIÓN ZONAL 4 SALUD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Calibri (cuerpo)"/>
              </a:rPr>
              <a:t>CONSEJO PROVINCIAL DE MANABÍ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Calibri (cuerpo)"/>
              </a:rPr>
              <a:t>BANCO PICHINCHA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Calibri (cuerpo)"/>
              </a:rPr>
              <a:t>FIDEICOMISO SALVAR VIDAS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Calibri (cuerpo)"/>
              </a:rPr>
              <a:t>MUNICIPIO DE SAN VICENTE 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 smtClean="0">
              <a:latin typeface="Calibri (cuerpo)"/>
            </a:endParaRPr>
          </a:p>
          <a:p>
            <a:endParaRPr lang="es-ES" dirty="0" smtClean="0">
              <a:latin typeface="Calibri (cuerpo)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dirty="0">
              <a:latin typeface="Calibri (cuerpo)"/>
            </a:endParaRPr>
          </a:p>
        </p:txBody>
      </p:sp>
      <p:pic>
        <p:nvPicPr>
          <p:cNvPr id="8" name="7 Imagen"/>
          <p:cNvPicPr/>
          <p:nvPr/>
        </p:nvPicPr>
        <p:blipFill rotWithShape="1">
          <a:blip r:embed="rId4"/>
          <a:srcRect l="23447" t="27074" r="24013" b="21397"/>
          <a:stretch/>
        </p:blipFill>
        <p:spPr bwMode="auto">
          <a:xfrm>
            <a:off x="6843714" y="1084158"/>
            <a:ext cx="3700462" cy="2116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5"/>
          <a:srcRect l="24797" t="27293" r="18612" b="20960"/>
          <a:stretch/>
        </p:blipFill>
        <p:spPr bwMode="auto">
          <a:xfrm>
            <a:off x="11058525" y="2142278"/>
            <a:ext cx="3453901" cy="2251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6"/>
          <a:srcRect l="23692" t="26420" r="23890" b="20742"/>
          <a:stretch/>
        </p:blipFill>
        <p:spPr bwMode="auto">
          <a:xfrm>
            <a:off x="1569244" y="3758247"/>
            <a:ext cx="3717132" cy="2251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 rotWithShape="1">
          <a:blip r:embed="rId7"/>
          <a:srcRect l="23201" t="26420" r="27819" b="20306"/>
          <a:stretch/>
        </p:blipFill>
        <p:spPr bwMode="auto">
          <a:xfrm>
            <a:off x="6843714" y="3758246"/>
            <a:ext cx="3700462" cy="2251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81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7998249" y="-32779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7510749" y="169422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92695"/>
              </p:ext>
            </p:extLst>
          </p:nvPr>
        </p:nvGraphicFramePr>
        <p:xfrm>
          <a:off x="509870" y="542837"/>
          <a:ext cx="13491880" cy="5658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571"/>
                <a:gridCol w="7195551"/>
                <a:gridCol w="3348191"/>
                <a:gridCol w="2323567"/>
              </a:tblGrid>
              <a:tr h="2143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ITEM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DESCRIPCION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DONANTE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CANTIDAD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214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FLUJOMETRO DE OXIMETRO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FVITEX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214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REGULADORES DE OXIGENO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FARMACORP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419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BALANZA NEONATAL</a:t>
                      </a:r>
                      <a:br>
                        <a:rPr lang="es-EC" sz="1400">
                          <a:effectLst/>
                        </a:rPr>
                      </a:br>
                      <a:r>
                        <a:rPr lang="es-EC" sz="1400">
                          <a:effectLst/>
                        </a:rPr>
                        <a:t>DIGITAL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ALEXANDER GRANDA CUENCA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214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CARPAS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FF0000"/>
                          </a:solidFill>
                          <a:effectLst/>
                        </a:rPr>
                        <a:t>WFP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234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LUPA PROFESIONAL CON LUZ PEDESTAL, ASIENTO DIRATORIO NEGRO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MEDICPHARMA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214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BALANZA PEDIATRICA DIGITAL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CONVEZ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214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MANOMETROS/REGULADORES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ROTARY CLUB (PRESTAMO)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214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REGULADORES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EMPACADORA DUFER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214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REGULADOR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EMPACADORA DUFER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214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REGULADOR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PUNTO MEDICAL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214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TANQUE DE OXIGENO DE 6M3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FF0000"/>
                          </a:solidFill>
                          <a:effectLst/>
                        </a:rPr>
                        <a:t>EDPACIF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234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TANQUE DE OXIGENO DE 6M3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SR. MARCELO HURTADO ITURRALDE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341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13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CILINDRO DE 6M3 , CON REGULADOR DE OXÍGENO, VASO HUMIFICADOR Y CÁNULA NASAL 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GRUPO EXTRANJERO 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310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14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CAMAS HOSPITALARIAS 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HOSPITAL BÁSICO SAN JACINTO DE AMBATO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419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KIT DE BIOSEGURIDAD 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FF0000"/>
                          </a:solidFill>
                          <a:effectLst/>
                        </a:rPr>
                        <a:t>IGLESIA DE JESUCRISTO DE LOS SANTOS DE LOS ÚLTIMOS DÍAS 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214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REGULADORES DE OXIGENO 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EMPRESA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PRIVADA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234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17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TANQUE DE OXIGENO DE 6M3 Y UN REGULADOR DE OXIGENO 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MARCELA PALACIOS USCOCOVICH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214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18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AIRE ACONDICIONADO 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SRTA. VIRGINIA MORA LOZANO 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  <a:tr h="419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19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AIRE ACONDICIONADO 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FF0000"/>
                          </a:solidFill>
                          <a:effectLst/>
                        </a:rPr>
                        <a:t>SACERDOTES DEL SAGRADO CORAZÓN DE JESÚS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" marR="5025" marT="5025" marB="5025" anchor="ctr"/>
                </a:tc>
              </a:tr>
            </a:tbl>
          </a:graphicData>
        </a:graphic>
      </p:graphicFrame>
      <p:sp>
        <p:nvSpPr>
          <p:cNvPr id="23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733212" y="70920"/>
            <a:ext cx="6363195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DONACIONES RECIBIDAS  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8684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2407920" y="4010135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1684957" y="4407680"/>
            <a:ext cx="7849780" cy="1364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  <a:endParaRPr lang="es-EC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="" xmlns:a16="http://schemas.microsoft.com/office/drawing/2014/main" id="{749CFBBB-0511-4C21-932C-BF0A16C98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963" y="623876"/>
            <a:ext cx="9329737" cy="554832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E825DEB3-DC0A-4962-876D-D4480D5C8F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371850" y="2486917"/>
            <a:ext cx="4814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GRACIAS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4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5" y="514350"/>
            <a:ext cx="13332583" cy="541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4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1600200" y="2271713"/>
            <a:ext cx="9358313" cy="1738665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5400" dirty="0" smtClean="0"/>
              <a:t>INVERSIÓN EN SALUD PÚBLICA</a:t>
            </a:r>
            <a:endParaRPr lang="es-EC" sz="5400" dirty="0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009793" y="45384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5696464" y="293841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</p:spTree>
    <p:extLst>
      <p:ext uri="{BB962C8B-B14F-4D97-AF65-F5344CB8AC3E}">
        <p14:creationId xmlns:p14="http://schemas.microsoft.com/office/powerpoint/2010/main" val="20566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009793" y="45384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5696464" y="293841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6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628178" y="657182"/>
            <a:ext cx="6514027" cy="785855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PRESUPUESTO ASIGNADO HOSPITAL GENERAL MIGUEL H. ALCÍVAR </a:t>
            </a:r>
            <a:r>
              <a:rPr lang="es-EC" sz="2400" dirty="0" smtClean="0"/>
              <a:t>2020</a:t>
            </a:r>
            <a:endParaRPr lang="es-EC" sz="2400" dirty="0"/>
          </a:p>
        </p:txBody>
      </p:sp>
      <p:sp>
        <p:nvSpPr>
          <p:cNvPr id="9" name="8 Rectángulo"/>
          <p:cNvSpPr/>
          <p:nvPr/>
        </p:nvSpPr>
        <p:spPr>
          <a:xfrm>
            <a:off x="784057" y="1559525"/>
            <a:ext cx="9561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dirty="0">
                <a:cs typeface="Arial" charset="0"/>
              </a:rPr>
              <a:t>La asignación presupuestaria recibida por el Hospital General “Miguel H. Alcívar” para el período fiscal </a:t>
            </a:r>
            <a:r>
              <a:rPr lang="es-EC" dirty="0" smtClean="0">
                <a:cs typeface="Arial" charset="0"/>
              </a:rPr>
              <a:t>2020, </a:t>
            </a:r>
            <a:r>
              <a:rPr lang="es-EC" dirty="0">
                <a:cs typeface="Arial" charset="0"/>
              </a:rPr>
              <a:t>fue de </a:t>
            </a:r>
            <a:r>
              <a:rPr lang="es-EC" dirty="0" smtClean="0">
                <a:cs typeface="Arial" charset="0"/>
              </a:rPr>
              <a:t>$9`590.287,33 (Nueve millones quinientos noventa mil doscientos ochenta y siete </a:t>
            </a:r>
            <a:r>
              <a:rPr lang="es-EC" dirty="0">
                <a:cs typeface="Arial" charset="0"/>
              </a:rPr>
              <a:t>CON </a:t>
            </a:r>
            <a:r>
              <a:rPr lang="es-EC" dirty="0" smtClean="0">
                <a:cs typeface="Arial" charset="0"/>
              </a:rPr>
              <a:t>33/100 </a:t>
            </a:r>
            <a:r>
              <a:rPr lang="es-EC" dirty="0">
                <a:cs typeface="Arial" charset="0"/>
              </a:rPr>
              <a:t>DOLARES).</a:t>
            </a:r>
            <a:endParaRPr lang="es-EC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02449"/>
              </p:ext>
            </p:extLst>
          </p:nvPr>
        </p:nvGraphicFramePr>
        <p:xfrm>
          <a:off x="784058" y="2482855"/>
          <a:ext cx="6688306" cy="314618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75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3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44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9428"/>
                <a:gridCol w="1095352"/>
              </a:tblGrid>
              <a:tr h="512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ASIGNADO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COMPROMETIDO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EJECUTADO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PORCENTAJE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2015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$8’490.570,60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$8’474.010,70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$8’472.567,47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99,79%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2016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$8’352.821,17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$8’341.134,74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$8’340.147,44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2017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$11’277.643,54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$11’230.270,15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$11’226.586,31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99,55%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33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2018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$10’394.048,99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$10’342.836,84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$10’215.482,95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98,28%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2019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8’596.847,39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$8’596.393,17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$8’579.680,62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2020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9’590.287,33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$9’576.588,90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$9’565.885,06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99,75%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583994"/>
              </p:ext>
            </p:extLst>
          </p:nvPr>
        </p:nvGraphicFramePr>
        <p:xfrm>
          <a:off x="7743825" y="2298967"/>
          <a:ext cx="6500813" cy="371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50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009793" y="59672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5696464" y="293841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6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628176" y="293841"/>
            <a:ext cx="6514027" cy="785855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EJECUCIÓN PRESUPUESTARIA GRUPO DE GASTOS HOSPITAL GENERAL MIGUEL H. ALCÍVAR </a:t>
            </a:r>
            <a:r>
              <a:rPr lang="es-EC" sz="2400" dirty="0" smtClean="0"/>
              <a:t>2020</a:t>
            </a:r>
            <a:endParaRPr lang="es-EC" sz="24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502714"/>
              </p:ext>
            </p:extLst>
          </p:nvPr>
        </p:nvGraphicFramePr>
        <p:xfrm>
          <a:off x="628176" y="1182692"/>
          <a:ext cx="5716757" cy="519595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9306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5900"/>
                <a:gridCol w="1300164"/>
              </a:tblGrid>
              <a:tr h="512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DESCRIPCIÓN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EJECUTADO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PORCENTAJE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GASTOS EN PERSONAL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$5’990.017,46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62,62%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MEDICAMENTOS E INSUMOS MÉDICOS Y LABORATORIO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$596.422,03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6,23%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SERVICIOS BÁSICOS Y BIENES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SERVICIO DE CONSUMO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$807.226,30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8,44%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33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GASTOS CORRIENTES (SEGUROS)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$43.095,44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0,45%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TRANSFERENCIAS Y DONACIONES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CORRIENTES (JUBILADOS)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$418.142,30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4,37%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PASIVOS (DEUDAS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AÑOS ANTERIORES)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$888.729,48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9,29%</a:t>
                      </a:r>
                    </a:p>
                  </a:txBody>
                  <a:tcPr marL="9525" marR="9525" marT="9525" marB="0" anchor="b"/>
                </a:tc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GASTO EN PERSONAL (COVID-19)</a:t>
                      </a:r>
                      <a:endParaRPr lang="es-E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$55.186,25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0,58%</a:t>
                      </a:r>
                    </a:p>
                  </a:txBody>
                  <a:tcPr marL="9525" marR="9525" marT="9525" marB="0" anchor="b"/>
                </a:tc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MEDICAMENTOS E INSUMOS MÉDICOS Y LABORATORIO (COVID-19)</a:t>
                      </a:r>
                      <a:endParaRPr lang="es-E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$144.087,60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1,51%</a:t>
                      </a:r>
                    </a:p>
                  </a:txBody>
                  <a:tcPr marL="9525" marR="9525" marT="9525" marB="0" anchor="b"/>
                </a:tc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GESTIÓN ADMINISTRATIVA-SUPRESIÓN DE PUESTOS</a:t>
                      </a:r>
                      <a:endParaRPr lang="es-E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$418.310,00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4,37%</a:t>
                      </a:r>
                    </a:p>
                  </a:txBody>
                  <a:tcPr marL="9525" marR="9525" marT="9525" marB="0" anchor="b"/>
                </a:tc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GESTIÓN ADMINISTRATIVA-BENEFICIOS POR JUBILACIÓN</a:t>
                      </a:r>
                      <a:endParaRPr lang="es-E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$204.668,20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cuerpo)"/>
                        </a:rPr>
                        <a:t>2,14%</a:t>
                      </a:r>
                    </a:p>
                  </a:txBody>
                  <a:tcPr marL="9525" marR="9525" marT="9525" marB="0" anchor="b"/>
                </a:tc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9’565.885,06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008991"/>
              </p:ext>
            </p:extLst>
          </p:nvPr>
        </p:nvGraphicFramePr>
        <p:xfrm>
          <a:off x="6318950" y="1079696"/>
          <a:ext cx="8055769" cy="517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95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009793" y="45384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5696464" y="293841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sp>
        <p:nvSpPr>
          <p:cNvPr id="6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628176" y="293841"/>
            <a:ext cx="6514027" cy="785855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VALORES RECAUDADOS POR CONCEPTO DE PLANILLAJE HOSPITAL GENERAL MIGUEL H. ALCÍVAR </a:t>
            </a:r>
            <a:r>
              <a:rPr lang="es-EC" sz="2400" dirty="0" smtClean="0"/>
              <a:t>2020</a:t>
            </a:r>
            <a:endParaRPr lang="es-EC" sz="24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33109"/>
              </p:ext>
            </p:extLst>
          </p:nvPr>
        </p:nvGraphicFramePr>
        <p:xfrm>
          <a:off x="845498" y="2160488"/>
          <a:ext cx="4907105" cy="217395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43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8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5228"/>
              </a:tblGrid>
              <a:tr h="512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TIPO</a:t>
                      </a:r>
                      <a:r>
                        <a:rPr lang="es-ES" sz="16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SEGURO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VALORES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PORCENTAJE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IESS GENERAL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$96.356,14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42,15%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IESS CAMPESINO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$112.209,66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49,08%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SPPAT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$20.050,00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8,77%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$228.615,80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844487"/>
              </p:ext>
            </p:extLst>
          </p:nvPr>
        </p:nvGraphicFramePr>
        <p:xfrm>
          <a:off x="6331598" y="1485900"/>
          <a:ext cx="5760244" cy="38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52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>
            <a:extLst>
              <a:ext uri="{FF2B5EF4-FFF2-40B4-BE49-F238E27FC236}">
                <a16:creationId xmlns="" xmlns:a16="http://schemas.microsoft.com/office/drawing/2014/main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5" name="Rectángulo: esquinas redondeadas 12">
            <a:extLst>
              <a:ext uri="{FF2B5EF4-FFF2-40B4-BE49-F238E27FC236}">
                <a16:creationId xmlns="" xmlns:a16="http://schemas.microsoft.com/office/drawing/2014/main" id="{71B79E8C-819D-45C4-A46B-0CE5DBFD15AF}"/>
              </a:ext>
            </a:extLst>
          </p:cNvPr>
          <p:cNvSpPr/>
          <p:nvPr/>
        </p:nvSpPr>
        <p:spPr>
          <a:xfrm>
            <a:off x="628178" y="905639"/>
            <a:ext cx="6514027" cy="404401"/>
          </a:xfrm>
          <a:prstGeom prst="roundRect">
            <a:avLst/>
          </a:prstGeom>
          <a:solidFill>
            <a:srgbClr val="0D3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PROCESOS DE COMPRAS PÚBLICAS </a:t>
            </a:r>
            <a:r>
              <a:rPr lang="es-EC" dirty="0"/>
              <a:t>2020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009793" y="45384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AAFAEE08-7A34-4E99-BC23-B1676B1C259D}"/>
              </a:ext>
            </a:extLst>
          </p:cNvPr>
          <p:cNvSpPr txBox="1">
            <a:spLocks/>
          </p:cNvSpPr>
          <p:nvPr/>
        </p:nvSpPr>
        <p:spPr bwMode="auto">
          <a:xfrm>
            <a:off x="5696464" y="293841"/>
            <a:ext cx="6602427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GENERAL MIGUEL H. ALCÍVAR</a:t>
            </a:r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086371"/>
              </p:ext>
            </p:extLst>
          </p:nvPr>
        </p:nvGraphicFramePr>
        <p:xfrm>
          <a:off x="6595906" y="1677552"/>
          <a:ext cx="7191531" cy="3904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66222"/>
              </p:ext>
            </p:extLst>
          </p:nvPr>
        </p:nvGraphicFramePr>
        <p:xfrm>
          <a:off x="1271587" y="1903314"/>
          <a:ext cx="5292866" cy="304111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57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0926"/>
              </a:tblGrid>
              <a:tr h="512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TIPO</a:t>
                      </a:r>
                      <a:r>
                        <a:rPr lang="es-ES" sz="16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PROCESO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PROCESOS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RUBROS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PORCENTAJE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INFIMA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CUANTÍA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$398.490,15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40,99%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CATÁLOGO ELECTRÓNICO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$167.375,07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17,21%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SUBASTA INVERSA ELECTRÓNICA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$273.348,79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28,11%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33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RÉGIMEN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ESPECIAL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$29.088,79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2,99%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PROCESOS DECLARATORIA DE EMERGENCIA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$103.960,50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98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DE PROCESOS Y MONTO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$972.263,30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0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2785</Words>
  <Application>Microsoft Office PowerPoint</Application>
  <PresentationFormat>Personalizado</PresentationFormat>
  <Paragraphs>1273</Paragraphs>
  <Slides>39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VACUNAS COVID-19</dc:title>
  <dc:creator>Noticias</dc:creator>
  <cp:lastModifiedBy>planificacion</cp:lastModifiedBy>
  <cp:revision>236</cp:revision>
  <cp:lastPrinted>2021-04-12T14:57:19Z</cp:lastPrinted>
  <dcterms:created xsi:type="dcterms:W3CDTF">2021-03-07T09:27:10Z</dcterms:created>
  <dcterms:modified xsi:type="dcterms:W3CDTF">2021-05-18T14:10:54Z</dcterms:modified>
</cp:coreProperties>
</file>